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6" r:id="rId3"/>
    <p:sldId id="313" r:id="rId4"/>
    <p:sldId id="314" r:id="rId5"/>
    <p:sldId id="315" r:id="rId6"/>
    <p:sldId id="303" r:id="rId7"/>
    <p:sldId id="308" r:id="rId8"/>
    <p:sldId id="309" r:id="rId9"/>
    <p:sldId id="310" r:id="rId10"/>
    <p:sldId id="311" r:id="rId11"/>
    <p:sldId id="312" r:id="rId12"/>
    <p:sldId id="319" r:id="rId13"/>
    <p:sldId id="317" r:id="rId14"/>
    <p:sldId id="318" r:id="rId15"/>
    <p:sldId id="320" r:id="rId16"/>
    <p:sldId id="270" r:id="rId17"/>
    <p:sldId id="266" r:id="rId18"/>
    <p:sldId id="267" r:id="rId19"/>
    <p:sldId id="277" r:id="rId20"/>
    <p:sldId id="294" r:id="rId21"/>
    <p:sldId id="260" r:id="rId22"/>
    <p:sldId id="295" r:id="rId23"/>
    <p:sldId id="278" r:id="rId24"/>
    <p:sldId id="268" r:id="rId25"/>
    <p:sldId id="269" r:id="rId26"/>
    <p:sldId id="280" r:id="rId27"/>
    <p:sldId id="306" r:id="rId28"/>
    <p:sldId id="305" r:id="rId29"/>
    <p:sldId id="285" r:id="rId30"/>
    <p:sldId id="304" r:id="rId31"/>
    <p:sldId id="281" r:id="rId32"/>
    <p:sldId id="289" r:id="rId33"/>
    <p:sldId id="290" r:id="rId34"/>
    <p:sldId id="291" r:id="rId35"/>
    <p:sldId id="301" r:id="rId36"/>
    <p:sldId id="292" r:id="rId37"/>
    <p:sldId id="307" r:id="rId38"/>
    <p:sldId id="282" r:id="rId39"/>
    <p:sldId id="283" r:id="rId40"/>
    <p:sldId id="286" r:id="rId41"/>
    <p:sldId id="299" r:id="rId42"/>
    <p:sldId id="302" r:id="rId43"/>
    <p:sldId id="293" r:id="rId44"/>
    <p:sldId id="287" r:id="rId45"/>
    <p:sldId id="288" r:id="rId46"/>
    <p:sldId id="296" r:id="rId47"/>
    <p:sldId id="297" r:id="rId48"/>
    <p:sldId id="300" r:id="rId49"/>
    <p:sldId id="29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3"/>
    <p:restoredTop sz="9281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2021/3/24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7302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56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91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07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477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925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261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89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11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469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28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907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66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37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853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873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0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628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626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83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Ｃ標準輸出入函數庫</a:t>
            </a:r>
            <a:br>
              <a:rPr kumimoji="1" lang="en-US" altLang="zh-TW" dirty="0"/>
            </a:br>
            <a:r>
              <a:rPr kumimoji="1" lang="zh-TW" altLang="en-US" dirty="0"/>
              <a:t>與</a:t>
            </a:r>
            <a:br>
              <a:rPr kumimoji="1" lang="en-US" altLang="zh-TW" dirty="0"/>
            </a:br>
            <a:r>
              <a:rPr kumimoji="1" lang="zh-TW" altLang="en-US" dirty="0"/>
              <a:t>作業系統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99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65779-C100-F745-8105-CDA4D574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軟體堆疊與</a:t>
            </a:r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7AFF1573-4033-3343-9E78-5586AFB9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703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Ｃ函數庫的</a:t>
            </a:r>
            <a:r>
              <a:rPr lang="en-US" altLang="zh-TW" dirty="0"/>
              <a:t>buffer</a:t>
            </a:r>
            <a:r>
              <a:rPr lang="zh-TW" altLang="en-US" dirty="0"/>
              <a:t>，可以使用</a:t>
            </a:r>
            <a:r>
              <a:rPr lang="en-US" altLang="zh-TW" dirty="0" err="1"/>
              <a:t>setvbuffer</a:t>
            </a:r>
            <a:r>
              <a:rPr lang="zh-TW" altLang="en-US" dirty="0"/>
              <a:t>設定行為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Linux kernel</a:t>
            </a:r>
            <a:r>
              <a:rPr lang="zh-TW" altLang="en-US" dirty="0"/>
              <a:t>的</a:t>
            </a:r>
            <a:r>
              <a:rPr lang="en-US" altLang="zh-TW" dirty="0"/>
              <a:t>buffer</a:t>
            </a:r>
            <a:r>
              <a:rPr lang="zh-TW" altLang="en-US" dirty="0"/>
              <a:t>可以使用</a:t>
            </a:r>
            <a:r>
              <a:rPr lang="en-US" altLang="zh-TW" dirty="0"/>
              <a:t>sync()</a:t>
            </a:r>
            <a:r>
              <a:rPr lang="zh-TW" altLang="en-US" dirty="0"/>
              <a:t>強制將資料寫入到硬碟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硬碟的</a:t>
            </a:r>
            <a:r>
              <a:rPr lang="en-US" altLang="zh-TW" dirty="0"/>
              <a:t>buffer</a:t>
            </a:r>
            <a:r>
              <a:rPr lang="zh-TW" altLang="en-US" dirty="0"/>
              <a:t>則由各家廠商自行決定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0853FC-9C63-4449-B87B-D280B152062A}"/>
              </a:ext>
            </a:extLst>
          </p:cNvPr>
          <p:cNvSpPr/>
          <p:nvPr/>
        </p:nvSpPr>
        <p:spPr>
          <a:xfrm>
            <a:off x="0" y="616970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圖片來源</a:t>
            </a:r>
            <a:endParaRPr lang="en-US" altLang="zh-TW" dirty="0"/>
          </a:p>
          <a:p>
            <a:r>
              <a:rPr lang="zh-TW" altLang="en-US" dirty="0"/>
              <a:t>https://openclipart.org/image/800px/285020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07A925F-F9EA-584D-BB4C-24DE1BD1DA22}"/>
              </a:ext>
            </a:extLst>
          </p:cNvPr>
          <p:cNvGrpSpPr/>
          <p:nvPr/>
        </p:nvGrpSpPr>
        <p:grpSpPr>
          <a:xfrm>
            <a:off x="5761462" y="1489966"/>
            <a:ext cx="6119140" cy="5125911"/>
            <a:chOff x="5761462" y="1489966"/>
            <a:chExt cx="6119140" cy="51259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0F5914F-28E2-8742-9585-86722A81B4AA}"/>
                </a:ext>
              </a:extLst>
            </p:cNvPr>
            <p:cNvGrpSpPr/>
            <p:nvPr/>
          </p:nvGrpSpPr>
          <p:grpSpPr>
            <a:xfrm>
              <a:off x="5761462" y="1489966"/>
              <a:ext cx="5843241" cy="4580594"/>
              <a:chOff x="3044282" y="1411907"/>
              <a:chExt cx="5843241" cy="458059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25E1E0-4AF8-DA41-B4E5-9E3A6DC27282}"/>
                  </a:ext>
                </a:extLst>
              </p:cNvPr>
              <p:cNvSpPr/>
              <p:nvPr/>
            </p:nvSpPr>
            <p:spPr>
              <a:xfrm>
                <a:off x="3044284" y="1411907"/>
                <a:ext cx="584323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APP</a:t>
                </a:r>
                <a:endParaRPr kumimoji="1" lang="zh-TW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734356F-B09B-7047-B31E-26303DAA6E0C}"/>
                  </a:ext>
                </a:extLst>
              </p:cNvPr>
              <p:cNvSpPr/>
              <p:nvPr/>
            </p:nvSpPr>
            <p:spPr>
              <a:xfrm>
                <a:off x="3044284" y="2727751"/>
                <a:ext cx="337881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49CFE6-702B-B14A-A521-A45704E0C80F}"/>
                  </a:ext>
                </a:extLst>
              </p:cNvPr>
              <p:cNvSpPr/>
              <p:nvPr/>
            </p:nvSpPr>
            <p:spPr>
              <a:xfrm>
                <a:off x="6423103" y="2727751"/>
                <a:ext cx="2464420" cy="131584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/>
                  <a:t>Ｃ函數庫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F468F32-B1FB-3F46-9CEF-F6477DEEA63C}"/>
                  </a:ext>
                </a:extLst>
              </p:cNvPr>
              <p:cNvSpPr/>
              <p:nvPr/>
            </p:nvSpPr>
            <p:spPr>
              <a:xfrm>
                <a:off x="3044283" y="4043595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Linux kernel</a:t>
                </a:r>
                <a:endParaRPr kumimoji="1" lang="zh-TW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5F5C0C-E2D4-1547-ADB3-97ED7A2EE7FB}"/>
                  </a:ext>
                </a:extLst>
              </p:cNvPr>
              <p:cNvSpPr/>
              <p:nvPr/>
            </p:nvSpPr>
            <p:spPr>
              <a:xfrm>
                <a:off x="3044282" y="5018048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zh-TW" dirty="0"/>
                  <a:t>Device</a:t>
                </a:r>
                <a:endParaRPr kumimoji="1" lang="zh-TW" altLang="en-US" dirty="0"/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9E5B14B-8B7B-E744-B745-BABBC583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748571" y="5140387"/>
              <a:ext cx="1247843" cy="170313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6AA7677-9F43-864D-8153-22969F55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4065" y="242054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8DF49C3-69A7-594E-9844-F74199F3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3120912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107AADA-97F8-2E46-BA8B-B4970754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414056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7B7A758-A108-694E-BFF9-93AE9BFF9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5179133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1720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65779-C100-F745-8105-CDA4D574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軟體堆疊與</a:t>
            </a:r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7AFF1573-4033-3343-9E78-5586AFB9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703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Ｃ函數庫具有三種</a:t>
            </a:r>
            <a:r>
              <a:rPr lang="en-US" altLang="zh-TW" dirty="0"/>
              <a:t>buffer</a:t>
            </a:r>
            <a:r>
              <a:rPr lang="zh-TW" altLang="en-US" dirty="0"/>
              <a:t>型態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Line buffered</a:t>
            </a:r>
            <a:r>
              <a:rPr lang="zh-TW" altLang="en-US" dirty="0"/>
              <a:t>，遇到換行符號印出，通常是人機互動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Fully buffered</a:t>
            </a:r>
            <a:r>
              <a:rPr lang="zh-TW" altLang="en-US" dirty="0"/>
              <a:t>，</a:t>
            </a:r>
            <a:r>
              <a:rPr lang="en-US" altLang="zh-TW" dirty="0"/>
              <a:t>buffer</a:t>
            </a:r>
            <a:r>
              <a:rPr lang="zh-TW" altLang="en-US" dirty="0"/>
              <a:t>滿了才寫出，通常是</a:t>
            </a:r>
            <a:r>
              <a:rPr lang="en-US" altLang="zh-TW" dirty="0"/>
              <a:t>block device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Unbuffered</a:t>
            </a:r>
            <a:r>
              <a:rPr lang="zh-TW" altLang="en-US" dirty="0"/>
              <a:t>，立即做</a:t>
            </a:r>
            <a:r>
              <a:rPr lang="en-US" altLang="zh-TW" dirty="0"/>
              <a:t>I/O</a:t>
            </a:r>
            <a:r>
              <a:rPr lang="zh-TW" altLang="en-US" dirty="0"/>
              <a:t>，通常用在列印重要的</a:t>
            </a:r>
            <a:r>
              <a:rPr lang="en-US" altLang="zh-TW" dirty="0"/>
              <a:t>log</a:t>
            </a:r>
            <a:r>
              <a:rPr lang="zh-TW" altLang="en-US" dirty="0"/>
              <a:t>或錯誤訊息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0853FC-9C63-4449-B87B-D280B152062A}"/>
              </a:ext>
            </a:extLst>
          </p:cNvPr>
          <p:cNvSpPr/>
          <p:nvPr/>
        </p:nvSpPr>
        <p:spPr>
          <a:xfrm>
            <a:off x="0" y="616970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圖片來源</a:t>
            </a:r>
            <a:endParaRPr lang="en-US" altLang="zh-TW" dirty="0"/>
          </a:p>
          <a:p>
            <a:r>
              <a:rPr lang="zh-TW" altLang="en-US" dirty="0"/>
              <a:t>https://openclipart.org/image/800px/285020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07A925F-F9EA-584D-BB4C-24DE1BD1DA22}"/>
              </a:ext>
            </a:extLst>
          </p:cNvPr>
          <p:cNvGrpSpPr/>
          <p:nvPr/>
        </p:nvGrpSpPr>
        <p:grpSpPr>
          <a:xfrm>
            <a:off x="5761462" y="1489966"/>
            <a:ext cx="6119140" cy="5125911"/>
            <a:chOff x="5761462" y="1489966"/>
            <a:chExt cx="6119140" cy="51259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0F5914F-28E2-8742-9585-86722A81B4AA}"/>
                </a:ext>
              </a:extLst>
            </p:cNvPr>
            <p:cNvGrpSpPr/>
            <p:nvPr/>
          </p:nvGrpSpPr>
          <p:grpSpPr>
            <a:xfrm>
              <a:off x="5761462" y="1489966"/>
              <a:ext cx="5843241" cy="4580594"/>
              <a:chOff x="3044282" y="1411907"/>
              <a:chExt cx="5843241" cy="458059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25E1E0-4AF8-DA41-B4E5-9E3A6DC27282}"/>
                  </a:ext>
                </a:extLst>
              </p:cNvPr>
              <p:cNvSpPr/>
              <p:nvPr/>
            </p:nvSpPr>
            <p:spPr>
              <a:xfrm>
                <a:off x="3044284" y="1411907"/>
                <a:ext cx="584323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APP</a:t>
                </a:r>
                <a:endParaRPr kumimoji="1" lang="zh-TW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734356F-B09B-7047-B31E-26303DAA6E0C}"/>
                  </a:ext>
                </a:extLst>
              </p:cNvPr>
              <p:cNvSpPr/>
              <p:nvPr/>
            </p:nvSpPr>
            <p:spPr>
              <a:xfrm>
                <a:off x="3044284" y="2727751"/>
                <a:ext cx="337881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49CFE6-702B-B14A-A521-A45704E0C80F}"/>
                  </a:ext>
                </a:extLst>
              </p:cNvPr>
              <p:cNvSpPr/>
              <p:nvPr/>
            </p:nvSpPr>
            <p:spPr>
              <a:xfrm>
                <a:off x="6423103" y="2727751"/>
                <a:ext cx="2464420" cy="131584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/>
                  <a:t>Ｃ函數庫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F468F32-B1FB-3F46-9CEF-F6477DEEA63C}"/>
                  </a:ext>
                </a:extLst>
              </p:cNvPr>
              <p:cNvSpPr/>
              <p:nvPr/>
            </p:nvSpPr>
            <p:spPr>
              <a:xfrm>
                <a:off x="3044283" y="4043595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Linux kernel</a:t>
                </a:r>
                <a:endParaRPr kumimoji="1" lang="zh-TW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5F5C0C-E2D4-1547-ADB3-97ED7A2EE7FB}"/>
                  </a:ext>
                </a:extLst>
              </p:cNvPr>
              <p:cNvSpPr/>
              <p:nvPr/>
            </p:nvSpPr>
            <p:spPr>
              <a:xfrm>
                <a:off x="3044282" y="5018048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zh-TW" dirty="0"/>
                  <a:t>Device</a:t>
                </a:r>
                <a:endParaRPr kumimoji="1" lang="zh-TW" altLang="en-US" dirty="0"/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9E5B14B-8B7B-E744-B745-BABBC583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748571" y="5140387"/>
              <a:ext cx="1247843" cy="170313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6AA7677-9F43-864D-8153-22969F55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4065" y="242054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8DF49C3-69A7-594E-9844-F74199F3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3120912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107AADA-97F8-2E46-BA8B-B4970754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414056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7B7A758-A108-694E-BFF9-93AE9BFF9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5179133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929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041D4-C0B7-BE42-9ADE-BE1EAEFE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寫程式試試看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F1805-AF7D-CC41-AB35-8B13E86E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使用</a:t>
            </a:r>
            <a:r>
              <a:rPr kumimoji="1" lang="en-US" altLang="zh-TW" dirty="0"/>
              <a:t>『</a:t>
            </a:r>
            <a:r>
              <a:rPr kumimoji="1" lang="en-US" altLang="zh-TW" dirty="0" err="1"/>
              <a:t>printf</a:t>
            </a:r>
            <a:r>
              <a:rPr kumimoji="1" lang="en-US" altLang="zh-TW" dirty="0"/>
              <a:t>』</a:t>
            </a:r>
            <a:r>
              <a:rPr kumimoji="1" lang="zh-TW" altLang="en-US" dirty="0"/>
              <a:t>不斷的寫“</a:t>
            </a:r>
            <a:r>
              <a:rPr kumimoji="1" lang="en-US" altLang="zh-TW" dirty="0"/>
              <a:t>a\n</a:t>
            </a:r>
            <a:r>
              <a:rPr kumimoji="1" lang="zh-TW" altLang="en-US" dirty="0"/>
              <a:t>”到</a:t>
            </a:r>
            <a:r>
              <a:rPr kumimoji="1" lang="en-US" altLang="zh-TW" dirty="0" err="1"/>
              <a:t>stdout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將前項程式用輸出導向到檔案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將</a:t>
            </a:r>
            <a:r>
              <a:rPr kumimoji="1" lang="en-US" altLang="zh-TW" dirty="0"/>
              <a:t>『</a:t>
            </a:r>
            <a:r>
              <a:rPr kumimoji="1" lang="en-US" altLang="zh-TW" dirty="0" err="1"/>
              <a:t>printf</a:t>
            </a:r>
            <a:r>
              <a:rPr kumimoji="1" lang="en-US" altLang="zh-TW" dirty="0"/>
              <a:t>』</a:t>
            </a:r>
            <a:r>
              <a:rPr kumimoji="1" lang="zh-TW" altLang="en-US" dirty="0"/>
              <a:t>改成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寫出</a:t>
            </a:r>
            <a:r>
              <a:rPr kumimoji="1" lang="en-US" altLang="zh-TW" dirty="0"/>
              <a:t>”a”』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先寫到應用程式自己的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後再寫出去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256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BBFFC-8312-604D-9BCE-49FC618D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Buffer</a:t>
            </a:r>
            <a:r>
              <a:rPr kumimoji="1" lang="zh-TW" altLang="en-US" dirty="0"/>
              <a:t>好嗎？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4D824A-5115-554D-93BF-A4ABE188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作業系統使用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（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qeueue</a:t>
            </a:r>
            <a:r>
              <a:rPr kumimoji="1" lang="zh-TW" altLang="en-US" dirty="0"/>
              <a:t>）對</a:t>
            </a:r>
            <a:r>
              <a:rPr kumimoji="1" lang="en-US" altLang="zh-TW" dirty="0"/>
              <a:t>block device</a:t>
            </a:r>
            <a:r>
              <a:rPr kumimoji="1" lang="zh-TW" altLang="en-US" dirty="0"/>
              <a:t>類的裝置進行優化，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尤其是</a:t>
            </a:r>
            <a:r>
              <a:rPr kumimoji="1" lang="en-US" altLang="zh-TW" dirty="0"/>
              <a:t>write』!</a:t>
            </a:r>
          </a:p>
          <a:p>
            <a:r>
              <a:rPr kumimoji="1" lang="zh-TW" altLang="en-US" dirty="0"/>
              <a:t>隨身碟屬於</a:t>
            </a:r>
            <a:r>
              <a:rPr kumimoji="1" lang="en-US" altLang="zh-TW" dirty="0"/>
              <a:t>block device</a:t>
            </a:r>
            <a:r>
              <a:rPr kumimoji="1" lang="zh-TW" altLang="en-US" dirty="0"/>
              <a:t>，因此對隨身碟的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會被暫存在</a:t>
            </a:r>
            <a:r>
              <a:rPr kumimoji="1" lang="en-US" altLang="zh-TW" dirty="0"/>
              <a:t>OS kernel</a:t>
            </a:r>
            <a:r>
              <a:rPr kumimoji="1" lang="zh-TW" altLang="en-US" dirty="0"/>
              <a:t>的記憶體</a:t>
            </a:r>
            <a:endParaRPr kumimoji="1" lang="en-US" altLang="zh-TW" dirty="0"/>
          </a:p>
          <a:p>
            <a:r>
              <a:rPr kumimoji="1" lang="zh-TW" altLang="en-US" dirty="0"/>
              <a:t>因為上述行為，移除隨身碟時，必須選擇</a:t>
            </a:r>
            <a:r>
              <a:rPr kumimoji="1" lang="en-US" altLang="zh-TW" dirty="0"/>
              <a:t>『</a:t>
            </a:r>
            <a:r>
              <a:rPr kumimoji="1" lang="zh-TW" altLang="en-US" dirty="0"/>
              <a:t>移除裝置</a:t>
            </a:r>
            <a:r>
              <a:rPr kumimoji="1" lang="en-US" altLang="zh-TW" dirty="0"/>
              <a:t>』</a:t>
            </a:r>
            <a:r>
              <a:rPr kumimoji="1" lang="zh-TW" altLang="en-US" dirty="0"/>
              <a:t>，但很多人會忘記！</a:t>
            </a:r>
            <a:endParaRPr kumimoji="1" lang="en-US" altLang="zh-TW" dirty="0"/>
          </a:p>
          <a:p>
            <a:r>
              <a:rPr kumimoji="1" lang="zh-TW" altLang="en-US" dirty="0"/>
              <a:t>目前</a:t>
            </a:r>
            <a:r>
              <a:rPr kumimoji="1" lang="en-US" altLang="zh-TW" dirty="0"/>
              <a:t>Windows 10</a:t>
            </a:r>
            <a:r>
              <a:rPr kumimoji="1" lang="zh-TW" altLang="en-US" dirty="0"/>
              <a:t>預設是「可快速移除」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811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4590D-57C5-B44B-8E46-92B14320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Win10</a:t>
            </a:r>
            <a:r>
              <a:rPr kumimoji="1" lang="zh-TW" altLang="en-US" dirty="0"/>
              <a:t>上隨身碟的行為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3F732-099F-DA4F-8850-0065E5EF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預設是快速移除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如果這個</a:t>
            </a:r>
            <a:r>
              <a:rPr kumimoji="1" lang="en-US" altLang="zh-TW" dirty="0"/>
              <a:t>USB</a:t>
            </a:r>
            <a:r>
              <a:rPr kumimoji="1" lang="zh-TW" altLang="en-US" dirty="0"/>
              <a:t>裝置是「會一直連接」，那麼選擇「更加效能」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Write cache</a:t>
            </a:r>
            <a:r>
              <a:rPr kumimoji="1" lang="zh-TW" altLang="en-US" dirty="0"/>
              <a:t>可以設定是否讓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週期性的送出</a:t>
            </a:r>
            <a:r>
              <a:rPr kumimoji="1" lang="en-US" altLang="zh-TW" dirty="0"/>
              <a:t>『sync』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2FC17-489E-1344-9BCB-D2F0FC1D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22" y="1027906"/>
            <a:ext cx="5055533" cy="53260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920E90-73D8-8044-98C8-229AD643EC59}"/>
              </a:ext>
            </a:extLst>
          </p:cNvPr>
          <p:cNvSpPr txBox="1"/>
          <p:nvPr/>
        </p:nvSpPr>
        <p:spPr>
          <a:xfrm>
            <a:off x="115545" y="6031210"/>
            <a:ext cx="549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/>
              <a:t>圖片來源：</a:t>
            </a:r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docs.microsoft.com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en</a:t>
            </a:r>
            <a:r>
              <a:rPr kumimoji="1" lang="en" altLang="zh-TW" sz="1200" dirty="0"/>
              <a:t>-us/windows/client-management/change-default-removal-policy-external-storage-media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13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AC67D-3819-A247-8017-5F6B1711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F8C7B2-06B7-FC49-913E-78868488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9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開啟檔案、讀寫檔案</a:t>
            </a:r>
          </a:p>
        </p:txBody>
      </p:sp>
    </p:spTree>
    <p:extLst>
      <p:ext uri="{BB962C8B-B14F-4D97-AF65-F5344CB8AC3E}">
        <p14:creationId xmlns:p14="http://schemas.microsoft.com/office/powerpoint/2010/main" val="294620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fopen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FILE*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file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file =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"./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"w"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fprintf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"this is a 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 file\n"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943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fopen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*path,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*mode);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fdopen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*mode);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回傳值是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這個資料型別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只能用</a:t>
            </a:r>
            <a:r>
              <a:rPr kumimoji="1" lang="en-US" altLang="zh-TW" dirty="0" err="1"/>
              <a:t>stdio</a:t>
            </a:r>
            <a:r>
              <a:rPr kumimoji="1" lang="zh-TW" altLang="en-US" dirty="0"/>
              <a:t>定義的函數操作，如：</a:t>
            </a:r>
            <a:r>
              <a:rPr kumimoji="1" lang="en-US" altLang="zh-TW" dirty="0" err="1"/>
              <a:t>fopen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fdopen</a:t>
            </a:r>
            <a:endParaRPr kumimoji="1" lang="en-US" altLang="zh-TW" dirty="0"/>
          </a:p>
          <a:p>
            <a:r>
              <a:rPr kumimoji="1" lang="en-US" altLang="zh-TW" dirty="0" err="1"/>
              <a:t>fdopen</a:t>
            </a:r>
            <a:r>
              <a:rPr kumimoji="1" lang="zh-TW" altLang="en-US" dirty="0"/>
              <a:t>可以將上一個章節教的</a:t>
            </a:r>
            <a:r>
              <a:rPr kumimoji="1" lang="en-US" altLang="zh-TW" dirty="0"/>
              <a:t>file descriptor</a:t>
            </a:r>
            <a:r>
              <a:rPr kumimoji="1" lang="zh-TW" altLang="en-US" dirty="0"/>
              <a:t>轉換為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物件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963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fopen</a:t>
            </a:r>
            <a:r>
              <a:rPr kumimoji="1" lang="zh-TW" altLang="en-US" dirty="0"/>
              <a:t>的</a:t>
            </a:r>
            <a:r>
              <a:rPr kumimoji="1" lang="en-US" altLang="zh-TW" dirty="0"/>
              <a:t>mode</a:t>
            </a:r>
            <a:r>
              <a:rPr kumimoji="1" lang="zh-TW" altLang="en-US" dirty="0"/>
              <a:t>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err="1"/>
              <a:t>fopen</a:t>
            </a:r>
            <a:r>
              <a:rPr kumimoji="1" lang="zh-TW" altLang="en-US" dirty="0"/>
              <a:t>可以接多種參數，常用的參數如下，修飾參數接在參數之後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42529"/>
              </p:ext>
            </p:extLst>
          </p:nvPr>
        </p:nvGraphicFramePr>
        <p:xfrm>
          <a:off x="1260104" y="2688333"/>
          <a:ext cx="926143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代表意義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開啟檔案以供讀取（檔案要原本就存在）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開啟檔案以供寫入。如果原本就有這個檔案，原先檔案的內容會被清除。原本沒有這個檔案，系統自動建立此檔案。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開啟檔案以供寫入，所寫入的資料附加於原檔案之後。原本沒有這個檔案，系統自動建立此檔案。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和「</a:t>
                      </a:r>
                      <a:r>
                        <a:rPr lang="en-US" altLang="zh-TW" dirty="0"/>
                        <a:t>r</a:t>
                      </a:r>
                      <a:r>
                        <a:rPr lang="zh-TW" altLang="en-US" dirty="0"/>
                        <a:t>」一樣，但打開的檔案可供「讀、寫」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和「</a:t>
                      </a:r>
                      <a:r>
                        <a:rPr lang="en-US" altLang="zh-TW" dirty="0"/>
                        <a:t>w</a:t>
                      </a:r>
                      <a:r>
                        <a:rPr lang="zh-TW" altLang="en-US" dirty="0"/>
                        <a:t>」一樣，但打開的檔案可供「讀、寫」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和「</a:t>
                      </a:r>
                      <a:r>
                        <a:rPr lang="en-US" altLang="zh-TW" dirty="0"/>
                        <a:t>a</a:t>
                      </a:r>
                      <a:r>
                        <a:rPr lang="zh-TW" altLang="en-US" dirty="0"/>
                        <a:t>」一樣，但打開的檔案可供「讀、寫」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260104" y="5890161"/>
            <a:ext cx="926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某些作業系統還提供</a:t>
            </a:r>
            <a:r>
              <a:rPr kumimoji="1" lang="en-US" altLang="zh-TW" dirty="0"/>
              <a:t>b</a:t>
            </a:r>
            <a:r>
              <a:rPr kumimoji="1" lang="zh-TW" altLang="en-US" dirty="0"/>
              <a:t>這個</a:t>
            </a:r>
            <a:r>
              <a:rPr kumimoji="1" lang="en-US" altLang="zh-TW" dirty="0"/>
              <a:t>mode</a:t>
            </a:r>
            <a:r>
              <a:rPr kumimoji="1" lang="zh-TW" altLang="en-US" dirty="0"/>
              <a:t>（例如：</a:t>
            </a:r>
            <a:r>
              <a:rPr kumimoji="1" lang="en-US" altLang="zh-TW" dirty="0" err="1"/>
              <a:t>rb</a:t>
            </a:r>
            <a:r>
              <a:rPr kumimoji="1" lang="zh-TW" altLang="en-US" dirty="0"/>
              <a:t>），代表</a:t>
            </a:r>
            <a:r>
              <a:rPr kumimoji="1" lang="en-US" altLang="zh-TW" dirty="0"/>
              <a:t>binary</a:t>
            </a:r>
            <a:r>
              <a:rPr kumimoji="1" lang="zh-TW" altLang="en-US" dirty="0"/>
              <a:t>，但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並不特別區分「字」與「二進位碼」，因此我們可以忽略</a:t>
            </a:r>
            <a:r>
              <a:rPr kumimoji="1" lang="en-US" altLang="zh-TW" dirty="0"/>
              <a:t>b</a:t>
            </a:r>
            <a:r>
              <a:rPr kumimoji="1" lang="zh-TW" altLang="en-US" dirty="0"/>
              <a:t>這個</a:t>
            </a:r>
            <a:r>
              <a:rPr kumimoji="1" lang="en-US" altLang="zh-TW" dirty="0"/>
              <a:t>mode</a:t>
            </a:r>
            <a:r>
              <a:rPr kumimoji="1" lang="zh-TW" altLang="en-US" dirty="0"/>
              <a:t>（如果加上「</a:t>
            </a:r>
            <a:r>
              <a:rPr kumimoji="1" lang="en-US" altLang="zh-TW" dirty="0"/>
              <a:t>b</a:t>
            </a:r>
            <a:r>
              <a:rPr kumimoji="1" lang="zh-TW" altLang="en-US" dirty="0"/>
              <a:t>」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，也會忽略這個</a:t>
            </a:r>
            <a:r>
              <a:rPr kumimoji="1" lang="en-US" altLang="zh-TW" dirty="0"/>
              <a:t>mode</a:t>
            </a:r>
            <a:r>
              <a:rPr kumimoji="1" lang="zh-TW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49714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B29FE-34EB-C94C-B793-CCD9371B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本週的規劃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ED1266-E7B8-A44E-974E-3D4BEA2B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星期二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介紹伺服器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了解這章節的「檔案操作」和上一章節有何不同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了解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的優缺點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星期四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解釋作業四的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與同學們一起寫作業四</a:t>
            </a:r>
          </a:p>
        </p:txBody>
      </p:sp>
    </p:spTree>
    <p:extLst>
      <p:ext uri="{BB962C8B-B14F-4D97-AF65-F5344CB8AC3E}">
        <p14:creationId xmlns:p14="http://schemas.microsoft.com/office/powerpoint/2010/main" val="143652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Glibc</a:t>
            </a:r>
            <a:r>
              <a:rPr kumimoji="1" lang="zh-TW" altLang="en-US" dirty="0"/>
              <a:t>對</a:t>
            </a:r>
            <a:r>
              <a:rPr kumimoji="1" lang="en-US" altLang="zh-TW" dirty="0" err="1"/>
              <a:t>fopen</a:t>
            </a:r>
            <a:r>
              <a:rPr kumimoji="1" lang="zh-TW" altLang="en-US" dirty="0"/>
              <a:t>的擴充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1" y="1825625"/>
            <a:ext cx="8158758" cy="4351338"/>
          </a:xfrm>
        </p:spPr>
      </p:pic>
    </p:spTree>
    <p:extLst>
      <p:ext uri="{BB962C8B-B14F-4D97-AF65-F5344CB8AC3E}">
        <p14:creationId xmlns:p14="http://schemas.microsoft.com/office/powerpoint/2010/main" val="384953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stdin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stdout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stderr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UNIX</a:t>
            </a:r>
            <a:r>
              <a:rPr kumimoji="1" lang="zh-TW" altLang="en-US" dirty="0"/>
              <a:t>內，一啟動程式作業系統就會自動幫我們開啟三個「檔案」，分別是標準輸入、標準輸出及標準錯誤輸出，這三個檔案對應的</a:t>
            </a:r>
            <a:r>
              <a:rPr kumimoji="1" lang="en-US" altLang="zh-TW" dirty="0"/>
              <a:t>FILE</a:t>
            </a:r>
            <a:r>
              <a:rPr kumimoji="1" lang="zh-TW" altLang="en-US" dirty="0"/>
              <a:t>物件如下</a:t>
            </a: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/>
        </p:nvGraphicFramePr>
        <p:xfrm>
          <a:off x="838200" y="3747022"/>
          <a:ext cx="10515600" cy="146304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  <a:r>
                        <a:rPr lang="zh-TW" altLang="en-US" dirty="0"/>
                        <a:t>物件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「通常」的設備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標準輸入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鍵盤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標準輸出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stdout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螢幕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標準錯誤輸出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stderr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螢幕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4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自學：</a:t>
            </a:r>
            <a:r>
              <a:rPr kumimoji="1" lang="en-US" altLang="zh-TW" dirty="0" err="1"/>
              <a:t>fileno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en-US" altLang="zh-TW" dirty="0"/>
              <a:t>The function </a:t>
            </a:r>
            <a:r>
              <a:rPr kumimoji="1" lang="en-US" altLang="zh-TW" dirty="0" err="1"/>
              <a:t>fileno</a:t>
            </a:r>
            <a:r>
              <a:rPr kumimoji="1" lang="en-US" altLang="zh-TW" dirty="0"/>
              <a:t>() examines the  argument  stream  and  returns  its integer descriptor.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84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fprintf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sz="1800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sz="1800" dirty="0">
              <a:solidFill>
                <a:srgbClr val="643820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*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restrict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format, ...)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fprintf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(FILE *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restrict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stream, 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*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restrict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format, ...)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sprintf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*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restrict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*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restrict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format, ...)</a:t>
            </a:r>
          </a:p>
          <a:p>
            <a:endParaRPr kumimoji="1" lang="en-US" altLang="zh-TW" dirty="0"/>
          </a:p>
          <a:p>
            <a:r>
              <a:rPr kumimoji="1" lang="en-US" altLang="zh-TW" dirty="0" err="1"/>
              <a:t>printf</a:t>
            </a:r>
            <a:r>
              <a:rPr kumimoji="1" lang="zh-TW" altLang="en-US" dirty="0"/>
              <a:t>將「格式化」後的字串印到標準輸出（通常是螢幕）</a:t>
            </a:r>
            <a:endParaRPr kumimoji="1" lang="en-US" altLang="zh-TW" dirty="0"/>
          </a:p>
          <a:p>
            <a:r>
              <a:rPr kumimoji="1" lang="en-US" altLang="zh-TW" dirty="0" err="1"/>
              <a:t>fprintf</a:t>
            </a:r>
            <a:r>
              <a:rPr kumimoji="1" lang="zh-TW" altLang="en-US" dirty="0"/>
              <a:t>將「格式化」後的字串印到檔案</a:t>
            </a:r>
            <a:endParaRPr kumimoji="1" lang="en-US" altLang="zh-TW" dirty="0"/>
          </a:p>
          <a:p>
            <a:r>
              <a:rPr kumimoji="1" lang="en-US" altLang="zh-TW" dirty="0" err="1"/>
              <a:t>sprintf</a:t>
            </a:r>
            <a:r>
              <a:rPr kumimoji="1" lang="zh-TW" altLang="en-US" dirty="0"/>
              <a:t>將「格式化」後的字串印到「記憶體」</a:t>
            </a:r>
          </a:p>
        </p:txBody>
      </p:sp>
    </p:spTree>
    <p:extLst>
      <p:ext uri="{BB962C8B-B14F-4D97-AF65-F5344CB8AC3E}">
        <p14:creationId xmlns:p14="http://schemas.microsoft.com/office/powerpoint/2010/main" val="209009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Example: </a:t>
            </a:r>
            <a:r>
              <a:rPr kumimoji="1" lang="en-US" altLang="zh-TW" dirty="0" err="1"/>
              <a:t>fprintf</a:t>
            </a:r>
            <a:r>
              <a:rPr kumimoji="1" lang="en-US" altLang="zh-TW" dirty="0"/>
              <a:t> &amp; mode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FILE* file;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file =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"./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fprintf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this_is_a_tmp_file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\n"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fclose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3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$./write+read2 a+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$./write+read2 a+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$./write+read2 a+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$less ./</a:t>
            </a:r>
            <a:r>
              <a:rPr kumimoji="1" lang="en-US" altLang="zh-TW" dirty="0" err="1"/>
              <a:t>tmp</a:t>
            </a: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this_is_a_tmp_file</a:t>
            </a: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this_is_a_tmp_file</a:t>
            </a: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this_is_a_tmp_file</a:t>
            </a:r>
            <a:endParaRPr kumimoji="1" lang="en-US" altLang="zh-TW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(END)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a+</a:t>
            </a:r>
            <a:r>
              <a:rPr kumimoji="1" lang="zh-TW" altLang="en-US" dirty="0"/>
              <a:t>打開檔案，讓寫入的資料都附加在檔案之後</a:t>
            </a:r>
            <a:endParaRPr kumimoji="1" lang="en-US" altLang="zh-TW" dirty="0"/>
          </a:p>
          <a:p>
            <a:r>
              <a:rPr kumimoji="1" lang="zh-TW" altLang="en-US" dirty="0"/>
              <a:t>使用完檔案後，用</a:t>
            </a:r>
            <a:r>
              <a:rPr kumimoji="1" lang="en-US" altLang="zh-TW" dirty="0" err="1"/>
              <a:t>fclose</a:t>
            </a:r>
            <a:r>
              <a:rPr kumimoji="1" lang="zh-TW" altLang="en-US" dirty="0"/>
              <a:t>關閉檔案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23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檔案位置（</a:t>
            </a:r>
            <a:r>
              <a:rPr kumimoji="1" lang="en-US" altLang="zh-TW" dirty="0"/>
              <a:t>position</a:t>
            </a:r>
            <a:r>
              <a:rPr kumimoji="1" lang="zh-TW" altLang="en-US" dirty="0"/>
              <a:t>）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-Regular" charset="0"/>
              </a:rPr>
              <a:t>fseek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(FILE *stream, </a:t>
            </a:r>
            <a:r>
              <a:rPr lang="en-US" altLang="zh-TW" sz="2400" dirty="0">
                <a:solidFill>
                  <a:srgbClr val="AA0D91"/>
                </a:solidFill>
                <a:latin typeface="Menlo-Regular" charset="0"/>
              </a:rPr>
              <a:t>long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 offset, </a:t>
            </a:r>
            <a:r>
              <a:rPr lang="en-US" altLang="zh-TW" sz="24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 whence);</a:t>
            </a:r>
          </a:p>
          <a:p>
            <a:r>
              <a:rPr lang="en-US" altLang="zh-TW" sz="2400" dirty="0">
                <a:solidFill>
                  <a:srgbClr val="AA0D91"/>
                </a:solidFill>
                <a:latin typeface="Menlo-Regular" charset="0"/>
              </a:rPr>
              <a:t>long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Menlo-Regular" charset="0"/>
              </a:rPr>
              <a:t>ftell</a:t>
            </a:r>
            <a:r>
              <a:rPr lang="en-US" altLang="zh-TW" sz="2400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endParaRPr lang="en-US" altLang="zh-TW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這二個函數分別會設定（</a:t>
            </a:r>
            <a:r>
              <a:rPr kumimoji="1" lang="en-US" altLang="zh-TW" sz="2400" dirty="0" err="1">
                <a:solidFill>
                  <a:srgbClr val="000000"/>
                </a:solidFill>
                <a:latin typeface="Menlo-Regular" charset="0"/>
              </a:rPr>
              <a:t>fseek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）和回傳檔案位置（</a:t>
            </a:r>
            <a:r>
              <a:rPr kumimoji="1" lang="en-US" altLang="zh-TW" sz="2400" dirty="0">
                <a:solidFill>
                  <a:srgbClr val="000000"/>
                </a:solidFill>
                <a:latin typeface="Menlo-Regular" charset="0"/>
              </a:rPr>
              <a:t>position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），特別要注意的是</a:t>
            </a:r>
            <a:r>
              <a:rPr kumimoji="1" lang="en-US" altLang="zh-TW" sz="2400" dirty="0" err="1">
                <a:solidFill>
                  <a:srgbClr val="000000"/>
                </a:solidFill>
                <a:latin typeface="Menlo-Regular" charset="0"/>
              </a:rPr>
              <a:t>fseek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並不會回傳目前的檔案位置，因此要得到檔案位置必須使用</a:t>
            </a:r>
            <a:r>
              <a:rPr kumimoji="1" lang="en-US" altLang="zh-TW" sz="2400" dirty="0" err="1">
                <a:solidFill>
                  <a:srgbClr val="000000"/>
                </a:solidFill>
                <a:latin typeface="Menlo-Regular" charset="0"/>
              </a:rPr>
              <a:t>ftell</a:t>
            </a:r>
            <a:endParaRPr kumimoji="1" lang="en-US" altLang="zh-TW" sz="2400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和</a:t>
            </a:r>
            <a:r>
              <a:rPr kumimoji="1" lang="en-US" altLang="zh-TW" sz="2400" dirty="0" err="1">
                <a:solidFill>
                  <a:srgbClr val="000000"/>
                </a:solidFill>
                <a:latin typeface="Menlo-Regular" charset="0"/>
              </a:rPr>
              <a:t>lseek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很像，</a:t>
            </a:r>
            <a:r>
              <a:rPr kumimoji="1" lang="en-US" altLang="zh-TW" sz="2400" dirty="0" err="1">
                <a:solidFill>
                  <a:srgbClr val="000000"/>
                </a:solidFill>
                <a:latin typeface="Menlo-Regular" charset="0"/>
              </a:rPr>
              <a:t>fseek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提供三個選項，分別是</a:t>
            </a:r>
            <a:r>
              <a:rPr kumimoji="1" lang="en-US" altLang="zh-TW" sz="2400" dirty="0">
                <a:solidFill>
                  <a:srgbClr val="000000"/>
                </a:solidFill>
                <a:latin typeface="Menlo-Regular" charset="0"/>
              </a:rPr>
              <a:t>SEEK_SET, SEEK_CUR,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kumimoji="1" lang="en-US" altLang="zh-TW" sz="2400" dirty="0">
                <a:solidFill>
                  <a:srgbClr val="000000"/>
                </a:solidFill>
                <a:latin typeface="Menlo-Regular" charset="0"/>
              </a:rPr>
              <a:t>SEEK_END</a:t>
            </a:r>
          </a:p>
          <a:p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成功回傳</a:t>
            </a:r>
            <a:r>
              <a:rPr kumimoji="1" lang="en-US" altLang="zh-TW" sz="2400" dirty="0">
                <a:solidFill>
                  <a:srgbClr val="000000"/>
                </a:solidFill>
                <a:latin typeface="Menlo-Regular" charset="0"/>
              </a:rPr>
              <a:t>0</a:t>
            </a:r>
            <a:r>
              <a:rPr kumimoji="1" lang="zh-TW" altLang="en-US" sz="2400" dirty="0">
                <a:solidFill>
                  <a:srgbClr val="000000"/>
                </a:solidFill>
                <a:latin typeface="Menlo-Regular" charset="0"/>
              </a:rPr>
              <a:t>，失敗回傳</a:t>
            </a:r>
            <a:r>
              <a:rPr kumimoji="1" lang="en-US" altLang="zh-TW" sz="2400" dirty="0">
                <a:solidFill>
                  <a:srgbClr val="000000"/>
                </a:solidFill>
                <a:latin typeface="Menlo-Regular" charset="0"/>
              </a:rPr>
              <a:t>-1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1682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062FCF-FF2B-7D4E-9567-586677CE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練習，</a:t>
            </a:r>
            <a:r>
              <a:rPr kumimoji="1" lang="en-US" altLang="zh-CN" dirty="0" err="1"/>
              <a:t>append+fseek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527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EB1AC-21A8-464E-BE53-EF151EC6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append+fseek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6D6DB-4109-E24F-AB92-6E120FC2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main() 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FILE *stream;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10000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ret;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stream =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fopen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b="1" dirty="0">
                <a:solidFill>
                  <a:srgbClr val="C41A16"/>
                </a:solidFill>
                <a:latin typeface="Menlo" panose="020B0609030804020204" pitchFamily="49" charset="0"/>
              </a:rPr>
              <a:t>"./system-</a:t>
            </a:r>
            <a:r>
              <a:rPr lang="en" altLang="zh-TW" b="1" dirty="0" err="1">
                <a:solidFill>
                  <a:srgbClr val="C41A16"/>
                </a:solidFill>
                <a:latin typeface="Menlo" panose="020B0609030804020204" pitchFamily="49" charset="0"/>
              </a:rPr>
              <a:t>programming.txt</a:t>
            </a:r>
            <a:r>
              <a:rPr lang="en" altLang="zh-TW" b="1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C41A16"/>
                </a:solidFill>
                <a:latin typeface="Menlo" panose="020B0609030804020204" pitchFamily="49" charset="0"/>
              </a:rPr>
              <a:t>"a+"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TW" b="1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ret =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fseek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(stream, </a:t>
            </a:r>
            <a:r>
              <a:rPr lang="en" altLang="zh-TW" b="1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SEEK_SET);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nreturn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 value of 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fseek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(stream, 10)= %d\n"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ret);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"file position after 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fseek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(10) = 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ftell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(stream));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memset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1C00CF"/>
                </a:solidFill>
                <a:latin typeface="Menlo" panose="020B0609030804020204" pitchFamily="49" charset="0"/>
              </a:rPr>
              <a:t>10000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 err="1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nItem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fread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1C00CF"/>
                </a:solidFill>
                <a:latin typeface="Menlo" panose="020B0609030804020204" pitchFamily="49" charset="0"/>
              </a:rPr>
              <a:t>26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stream);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b="1" dirty="0">
                <a:solidFill>
                  <a:srgbClr val="C41A16"/>
                </a:solidFill>
                <a:latin typeface="Menlo" panose="020B0609030804020204" pitchFamily="49" charset="0"/>
              </a:rPr>
              <a:t>"%s\n"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buf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"file position after 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fread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() = 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ftell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(stream));</a:t>
            </a:r>
            <a:endParaRPr lang="en" altLang="zh-TW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fprintf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(stream, </a:t>
            </a:r>
            <a:r>
              <a:rPr lang="en" altLang="zh-TW" b="1" dirty="0">
                <a:solidFill>
                  <a:srgbClr val="C41A16"/>
                </a:solidFill>
                <a:latin typeface="Menlo" panose="020B0609030804020204" pitchFamily="49" charset="0"/>
              </a:rPr>
              <a:t>"append?\n"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"\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nfile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 position = %</a:t>
            </a:r>
            <a:r>
              <a:rPr lang="en" altLang="zh-TW" dirty="0" err="1">
                <a:solidFill>
                  <a:srgbClr val="C41A16"/>
                </a:solidFill>
                <a:latin typeface="Menlo" panose="020B0609030804020204" pitchFamily="49" charset="0"/>
              </a:rPr>
              <a:t>ld</a:t>
            </a:r>
            <a:r>
              <a:rPr lang="en" altLang="zh-TW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ftell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(stream));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" altLang="zh-TW" dirty="0">
              <a:solidFill>
                <a:srgbClr val="9B2393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853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26B5692-6BFC-3947-9552-73815B7C2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kumimoji="1" lang="zh-TW" altLang="en-US" dirty="0"/>
              <a:t>使用</a:t>
            </a:r>
            <a:r>
              <a:rPr kumimoji="1" lang="en-US" altLang="zh-TW" dirty="0"/>
              <a:t>a, a+</a:t>
            </a:r>
            <a:r>
              <a:rPr kumimoji="1" lang="zh-TW" altLang="en-US" dirty="0"/>
              <a:t>打開的</a:t>
            </a:r>
            <a:r>
              <a:rPr kumimoji="1" lang="en-US" altLang="zh-TW" dirty="0"/>
              <a:t>stream</a:t>
            </a:r>
            <a:r>
              <a:rPr kumimoji="1" lang="zh-TW" altLang="en-US" dirty="0"/>
              <a:t>也可以使用</a:t>
            </a:r>
            <a:r>
              <a:rPr kumimoji="1" lang="en-US" altLang="zh-TW" dirty="0" err="1"/>
              <a:t>fseek</a:t>
            </a:r>
            <a:r>
              <a:rPr kumimoji="1" lang="zh-TW" altLang="en-US" dirty="0"/>
              <a:t>，回傳值為</a:t>
            </a:r>
            <a:r>
              <a:rPr kumimoji="1" lang="en-US" altLang="zh-TW" dirty="0"/>
              <a:t>0</a:t>
            </a:r>
          </a:p>
          <a:p>
            <a:pPr>
              <a:lnSpc>
                <a:spcPct val="170000"/>
              </a:lnSpc>
            </a:pPr>
            <a:r>
              <a:rPr kumimoji="1" lang="en-US" altLang="zh-TW" dirty="0" err="1"/>
              <a:t>fseek</a:t>
            </a:r>
            <a:r>
              <a:rPr kumimoji="1" lang="zh-TW" altLang="en-US" dirty="0"/>
              <a:t>可以改變「讀取位置」，</a:t>
            </a:r>
            <a:r>
              <a:rPr kumimoji="1" lang="en-US" altLang="zh-TW" dirty="0" err="1"/>
              <a:t>fseek</a:t>
            </a:r>
            <a:r>
              <a:rPr kumimoji="1" lang="zh-TW" altLang="en-US" dirty="0"/>
              <a:t>會改變讀取的資料的位置</a:t>
            </a:r>
            <a:endParaRPr kumimoji="1" lang="en-US" altLang="zh-TW" dirty="0"/>
          </a:p>
          <a:p>
            <a:pPr>
              <a:lnSpc>
                <a:spcPct val="170000"/>
              </a:lnSpc>
            </a:pPr>
            <a:r>
              <a:rPr kumimoji="1" lang="zh-TW" altLang="en-US" dirty="0"/>
              <a:t>但實際上「寫入的資料會放在檔案的最後面」</a:t>
            </a:r>
          </a:p>
        </p:txBody>
      </p:sp>
    </p:spTree>
    <p:extLst>
      <p:ext uri="{BB962C8B-B14F-4D97-AF65-F5344CB8AC3E}">
        <p14:creationId xmlns:p14="http://schemas.microsoft.com/office/powerpoint/2010/main" val="81599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C4FC7-5E0A-CA44-9336-735F523F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介紹伺服器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780C44-3A75-674C-BFA3-42CBB61F7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主機位址：</a:t>
            </a:r>
            <a:r>
              <a:rPr kumimoji="1" lang="en-US" altLang="zh-TW" dirty="0"/>
              <a:t>sp1.cs.ccu.edu.tw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帳號：</a:t>
            </a:r>
            <a:r>
              <a:rPr kumimoji="1" lang="en-US" altLang="zh-TW" dirty="0"/>
              <a:t>s</a:t>
            </a:r>
            <a:r>
              <a:rPr kumimoji="1" lang="zh-TW" altLang="en-US" dirty="0"/>
              <a:t>學號，如：</a:t>
            </a:r>
            <a:r>
              <a:rPr kumimoji="1" lang="en-US" altLang="zh-TW" dirty="0"/>
              <a:t>s687410007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密碼：</a:t>
            </a:r>
            <a:r>
              <a:rPr kumimoji="1" lang="en-US" altLang="zh-TW" dirty="0"/>
              <a:t>ecourse2</a:t>
            </a:r>
            <a:r>
              <a:rPr kumimoji="1" lang="zh-TW" altLang="en-US" dirty="0"/>
              <a:t>上的</a:t>
            </a:r>
            <a:r>
              <a:rPr kumimoji="1" lang="en-US" altLang="zh-TW" dirty="0"/>
              <a:t>email</a:t>
            </a:r>
            <a:r>
              <a:rPr kumimoji="1" lang="zh-TW" altLang="en-US" dirty="0"/>
              <a:t>，如：</a:t>
            </a:r>
            <a:r>
              <a:rPr kumimoji="1" lang="en-US" altLang="zh-TW" dirty="0"/>
              <a:t>shiwulo@gmail.com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FF0000"/>
                </a:solidFill>
              </a:rPr>
              <a:t>注意，考試時只可以使用電腦教室的主機，不能使用伺服器</a:t>
            </a:r>
          </a:p>
        </p:txBody>
      </p:sp>
    </p:spTree>
    <p:extLst>
      <p:ext uri="{BB962C8B-B14F-4D97-AF65-F5344CB8AC3E}">
        <p14:creationId xmlns:p14="http://schemas.microsoft.com/office/powerpoint/2010/main" val="99212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DF90EC4-C214-C248-807A-D239C4B3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118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</a:t>
            </a:r>
            <a:r>
              <a:rPr kumimoji="1" lang="zh-TW" altLang="en-US" dirty="0"/>
              <a:t>函數庫的</a:t>
            </a:r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fflush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系統內部有二個重要的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，分別位於Ｃ函數庫（如果我們使用的是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stdio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相關的函數），另一個位於核心（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Linux kernel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），當執行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fflush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時會將Ｃ函數庫內所有被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的資料寫到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OS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。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如果想要確保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OS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buffer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資料也寫入到硬碟則需要使用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fsync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，但我們只有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物件沒有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descriptor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。此時可以使用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fileno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 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。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667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的大小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setbuf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setbuffer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size);</a:t>
            </a:r>
          </a:p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setlinebuf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setvbuf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mode,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size);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290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以</a:t>
            </a:r>
            <a:r>
              <a:rPr kumimoji="1" lang="en-US" altLang="zh-TW" dirty="0" err="1"/>
              <a:t>setvbuf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632311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setvbuf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mode,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size);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依照</a:t>
            </a:r>
            <a:r>
              <a:rPr kumimoji="1" lang="en-US" altLang="zh-TW" dirty="0"/>
              <a:t>mode</a:t>
            </a:r>
            <a:r>
              <a:rPr kumimoji="1" lang="zh-TW" altLang="en-US" dirty="0"/>
              <a:t>的指示設定</a:t>
            </a:r>
            <a:r>
              <a:rPr kumimoji="1" lang="en-US" altLang="zh-TW" dirty="0"/>
              <a:t>stream</a:t>
            </a:r>
            <a:r>
              <a:rPr kumimoji="1" lang="zh-TW" altLang="en-US" dirty="0"/>
              <a:t>，並且以</a:t>
            </a:r>
            <a:r>
              <a:rPr kumimoji="1" lang="en-US" altLang="zh-TW" dirty="0" err="1"/>
              <a:t>buf</a:t>
            </a:r>
            <a:r>
              <a:rPr kumimoji="1" lang="zh-TW" altLang="en-US" dirty="0"/>
              <a:t>為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，該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的大小為</a:t>
            </a:r>
            <a:r>
              <a:rPr kumimoji="1" lang="en-US" altLang="zh-TW" dirty="0"/>
              <a:t>size</a:t>
            </a:r>
          </a:p>
          <a:p>
            <a:pPr lvl="1"/>
            <a:r>
              <a:rPr kumimoji="1" lang="en-US" altLang="zh-TW" dirty="0" err="1"/>
              <a:t>setvbuf</a:t>
            </a:r>
            <a:r>
              <a:rPr kumimoji="1" lang="zh-TW" altLang="en-US" dirty="0"/>
              <a:t>必須在「真正使用」</a:t>
            </a:r>
            <a:r>
              <a:rPr kumimoji="1" lang="en-US" altLang="zh-TW" dirty="0"/>
              <a:t>stream</a:t>
            </a:r>
            <a:r>
              <a:rPr kumimoji="1" lang="zh-TW" altLang="en-US" dirty="0"/>
              <a:t>前使用才會有效果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請記得，使用</a:t>
            </a:r>
            <a:r>
              <a:rPr kumimoji="1" lang="en-US" altLang="zh-TW" dirty="0" err="1"/>
              <a:t>setvbuf</a:t>
            </a:r>
            <a:r>
              <a:rPr kumimoji="1" lang="zh-TW" altLang="en-US" dirty="0"/>
              <a:t>前應該要有這樣的動作：</a:t>
            </a:r>
            <a:r>
              <a:rPr kumimoji="1" lang="en-US" altLang="zh-TW" dirty="0" err="1"/>
              <a:t>buf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malloc</a:t>
            </a:r>
            <a:r>
              <a:rPr kumimoji="1" lang="en-US" altLang="zh-TW" dirty="0"/>
              <a:t>(size);</a:t>
            </a:r>
          </a:p>
          <a:p>
            <a:r>
              <a:rPr kumimoji="1" lang="en-US" altLang="zh-TW" dirty="0"/>
              <a:t>mode</a:t>
            </a:r>
            <a:r>
              <a:rPr kumimoji="1" lang="zh-TW" altLang="en-US" dirty="0"/>
              <a:t>有三種選項</a:t>
            </a:r>
            <a:r>
              <a:rPr kumimoji="1" lang="en-US" altLang="zh-TW" dirty="0"/>
              <a:t> </a:t>
            </a:r>
          </a:p>
          <a:p>
            <a:pPr lvl="1"/>
            <a:r>
              <a:rPr kumimoji="1" lang="en-US" altLang="zh-TW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_IONBF </a:t>
            </a:r>
            <a:r>
              <a:rPr kumimoji="1" lang="en-US" altLang="zh-TW" dirty="0" err="1"/>
              <a:t>unbuffered</a:t>
            </a:r>
            <a:r>
              <a:rPr kumimoji="1" lang="zh-TW" altLang="en-US" dirty="0"/>
              <a:t>，所有寫入到</a:t>
            </a:r>
            <a:r>
              <a:rPr kumimoji="1" lang="en-US" altLang="zh-TW" dirty="0"/>
              <a:t>stream</a:t>
            </a:r>
            <a:r>
              <a:rPr kumimoji="1" lang="zh-TW" altLang="en-US" dirty="0"/>
              <a:t>的物件立即寫入到</a:t>
            </a:r>
            <a:r>
              <a:rPr kumimoji="1" lang="en-US" altLang="zh-TW" dirty="0"/>
              <a:t>stream</a:t>
            </a:r>
          </a:p>
          <a:p>
            <a:pPr lvl="1"/>
            <a:r>
              <a:rPr kumimoji="1" lang="en-US" altLang="zh-TW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_IOLBF </a:t>
            </a:r>
            <a:r>
              <a:rPr kumimoji="1" lang="en-US" altLang="zh-TW" dirty="0"/>
              <a:t>line buffered</a:t>
            </a:r>
            <a:r>
              <a:rPr kumimoji="1" lang="zh-TW" altLang="en-US" dirty="0"/>
              <a:t>，當遇到換行符號（</a:t>
            </a:r>
            <a:r>
              <a:rPr kumimoji="1" lang="en-US" altLang="zh-TW" dirty="0"/>
              <a:t>\n</a:t>
            </a:r>
            <a:r>
              <a:rPr kumimoji="1" lang="zh-TW" altLang="en-US" dirty="0"/>
              <a:t>）才將該「字串」寫到</a:t>
            </a:r>
            <a:r>
              <a:rPr kumimoji="1" lang="en-US" altLang="zh-TW" dirty="0"/>
              <a:t>stream</a:t>
            </a:r>
          </a:p>
          <a:p>
            <a:pPr lvl="1"/>
            <a:r>
              <a:rPr kumimoji="1" lang="en-US" altLang="zh-TW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_IOFBF </a:t>
            </a:r>
            <a:r>
              <a:rPr kumimoji="1" lang="en-US" altLang="zh-TW" dirty="0"/>
              <a:t>fully buffered</a:t>
            </a:r>
            <a:r>
              <a:rPr kumimoji="1" lang="zh-TW" altLang="en-US" dirty="0"/>
              <a:t>，當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滿了，才將這些物件寫入</a:t>
            </a:r>
            <a:r>
              <a:rPr kumimoji="1" lang="en-US" altLang="zh-TW" dirty="0"/>
              <a:t>stream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266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setvbuf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68133" y="340518"/>
            <a:ext cx="8737599" cy="6176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FILE* stream;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bufSize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sz="18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dataSize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TW" sz="1800" dirty="0">
                <a:solidFill>
                  <a:srgbClr val="1C00CF"/>
                </a:solidFill>
                <a:latin typeface="Menlo-Regular" charset="0"/>
              </a:rPr>
              <a:t>10000000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sz="1800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sz="1800" dirty="0">
                <a:solidFill>
                  <a:srgbClr val="000000"/>
                </a:solidFill>
                <a:latin typeface="Menlo-Regular" charset="0"/>
              </a:rPr>
              <a:t> *buf;</a:t>
            </a:r>
          </a:p>
          <a:p>
            <a:pPr marL="514350" indent="-514350">
              <a:buFont typeface="+mj-lt"/>
              <a:buAutoNum type="arabicPeriod"/>
            </a:pPr>
            <a:r>
              <a:rPr lang="hu-HU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hu-HU" altLang="zh-TW" sz="1800" dirty="0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hu-HU" altLang="zh-TW" sz="1800" dirty="0">
                <a:solidFill>
                  <a:srgbClr val="000000"/>
                </a:solidFill>
                <a:latin typeface="Menlo-Regular" charset="0"/>
              </a:rPr>
              <a:t> i;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stream =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"./</a:t>
            </a:r>
            <a:r>
              <a:rPr lang="en-US" altLang="zh-TW" sz="1800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"w+"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sscanf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sz="18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de-DE" altLang="zh-TW" sz="1800" dirty="0">
                <a:solidFill>
                  <a:srgbClr val="C41A16"/>
                </a:solidFill>
                <a:latin typeface="Menlo-Regular" charset="0"/>
              </a:rPr>
              <a:t>"%d"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, &amp;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bufSize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TW" sz="1800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malloc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bufSize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setvbuf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stream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, _IOFBF, </a:t>
            </a:r>
            <a:r>
              <a:rPr lang="de-DE" altLang="zh-TW" sz="1800" dirty="0" err="1">
                <a:solidFill>
                  <a:srgbClr val="000000"/>
                </a:solidFill>
                <a:latin typeface="Menlo-Regular" charset="0"/>
              </a:rPr>
              <a:t>bufSize</a:t>
            </a:r>
            <a:r>
              <a:rPr lang="de-DE" altLang="zh-TW" sz="18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en-US" altLang="zh-TW" sz="18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dataSize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TW" sz="1800" dirty="0" err="1">
                <a:solidFill>
                  <a:srgbClr val="000000"/>
                </a:solidFill>
                <a:latin typeface="Menlo-Regular" charset="0"/>
              </a:rPr>
              <a:t>fwrite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1800" dirty="0">
                <a:solidFill>
                  <a:srgbClr val="C41A16"/>
                </a:solidFill>
                <a:latin typeface="Menlo-Regular" charset="0"/>
              </a:rPr>
              <a:t>"d"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18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18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, stream);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sz="1800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18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4122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99396-150A-FF4A-99E3-F71FE011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4BFF5-37A8-4549-BCAB-01A355DC88C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b="1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shiwulo@Lonux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/ch05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time ./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setvbuf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100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real 0m0.449s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user 0m0.164s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sys 0m0.284s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b="1" dirty="0" err="1">
                <a:latin typeface="Consolas" panose="020B0609020204030204" pitchFamily="49" charset="0"/>
                <a:cs typeface="Consolas" panose="020B0609020204030204" pitchFamily="49" charset="0"/>
              </a:rPr>
              <a:t>shiwulo@Lonux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~/</a:t>
            </a:r>
            <a:r>
              <a:rPr lang="en-US" altLang="zh-TW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/ch05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time ./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setvbuf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1000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real 0m0.178s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user 0m0.149s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sys 0m0.027s</a:t>
            </a:r>
          </a:p>
        </p:txBody>
      </p:sp>
    </p:spTree>
    <p:extLst>
      <p:ext uri="{BB962C8B-B14F-4D97-AF65-F5344CB8AC3E}">
        <p14:creationId xmlns:p14="http://schemas.microsoft.com/office/powerpoint/2010/main" val="593477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結果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838200" y="2601128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 err="1"/>
                        <a:t>bufsize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real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user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sys</a:t>
                      </a:r>
                      <a:endParaRPr lang="zh-TW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100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3600" dirty="0"/>
                        <a:t>10.666s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3600" dirty="0"/>
                        <a:t>0.104s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3600" dirty="0"/>
                        <a:t>6.248s</a:t>
                      </a:r>
                      <a:endParaRPr lang="zh-TW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1000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3600" dirty="0"/>
                        <a:t>0.725s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3600" dirty="0"/>
                        <a:t>0.308s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3600" dirty="0"/>
                        <a:t>0.168s</a:t>
                      </a:r>
                      <a:endParaRPr lang="zh-TW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00" dirty="0"/>
                        <a:t>10000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3600" dirty="0"/>
                        <a:t>0.239s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3600" dirty="0"/>
                        <a:t>0.168s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3600" dirty="0"/>
                        <a:t>0.016s</a:t>
                      </a:r>
                      <a:endParaRPr lang="zh-TW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041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53E885B-A59B-DE4A-AC76-B4446D0D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讀寫檔案，及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檔案結尾</a:t>
            </a:r>
          </a:p>
        </p:txBody>
      </p:sp>
    </p:spTree>
    <p:extLst>
      <p:ext uri="{BB962C8B-B14F-4D97-AF65-F5344CB8AC3E}">
        <p14:creationId xmlns:p14="http://schemas.microsoft.com/office/powerpoint/2010/main" val="988961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讀寫檔案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sz="20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sz="2000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sz="20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sz="2000" dirty="0">
              <a:solidFill>
                <a:srgbClr val="643820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fread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20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ptr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size,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nmemb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, FILE *stream);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fwrite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sz="20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0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ptr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size,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Menlo-Regular" charset="0"/>
              </a:rPr>
              <a:t>nmemb</a:t>
            </a:r>
            <a:r>
              <a:rPr lang="en-US" altLang="zh-TW" sz="2000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pPr marL="0" indent="0">
              <a:buNone/>
            </a:pPr>
            <a:r>
              <a:rPr lang="de-DE" altLang="zh-TW" sz="2000" dirty="0">
                <a:solidFill>
                  <a:srgbClr val="000000"/>
                </a:solidFill>
                <a:latin typeface="Menlo-Regular" charset="0"/>
              </a:rPr>
              <a:t>              FILE *</a:t>
            </a:r>
            <a:r>
              <a:rPr lang="de-DE" altLang="zh-TW" sz="2000" dirty="0" err="1">
                <a:solidFill>
                  <a:srgbClr val="000000"/>
                </a:solidFill>
                <a:latin typeface="Menlo-Regular" charset="0"/>
              </a:rPr>
              <a:t>stream</a:t>
            </a:r>
            <a:r>
              <a:rPr lang="de-DE" altLang="zh-TW" sz="20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endParaRPr kumimoji="1" lang="de-DE" altLang="zh-TW" sz="2000" dirty="0">
              <a:solidFill>
                <a:srgbClr val="000000"/>
              </a:solidFill>
              <a:latin typeface="Menlo-Regular" charset="0"/>
            </a:endParaRPr>
          </a:p>
          <a:p>
            <a:r>
              <a:rPr kumimoji="1" lang="zh-TW" altLang="en-US" sz="2400" dirty="0"/>
              <a:t>以</a:t>
            </a:r>
            <a:r>
              <a:rPr kumimoji="1" lang="en-US" altLang="zh-TW" sz="2400" dirty="0" err="1"/>
              <a:t>fread</a:t>
            </a:r>
            <a:r>
              <a:rPr kumimoji="1" lang="zh-TW" altLang="en-US" sz="2400" dirty="0"/>
              <a:t>為例，從</a:t>
            </a:r>
            <a:r>
              <a:rPr kumimoji="1" lang="en-US" altLang="zh-TW" sz="2400" dirty="0"/>
              <a:t>stream</a:t>
            </a:r>
            <a:r>
              <a:rPr kumimoji="1" lang="zh-TW" altLang="en-US" sz="2400" dirty="0"/>
              <a:t>讀取</a:t>
            </a:r>
            <a:r>
              <a:rPr kumimoji="1" lang="en-US" altLang="zh-TW" sz="2400" dirty="0" err="1"/>
              <a:t>nmemb</a:t>
            </a:r>
            <a:r>
              <a:rPr kumimoji="1" lang="zh-TW" altLang="en-US" sz="2400" dirty="0"/>
              <a:t>筆資料，每筆資料的大小為</a:t>
            </a:r>
            <a:r>
              <a:rPr kumimoji="1" lang="en-US" altLang="zh-TW" sz="2400" dirty="0"/>
              <a:t>size</a:t>
            </a:r>
            <a:r>
              <a:rPr kumimoji="1" lang="zh-TW" altLang="en-US" sz="2400" dirty="0"/>
              <a:t>這麼大，到</a:t>
            </a:r>
            <a:r>
              <a:rPr kumimoji="1" lang="en-US" altLang="zh-TW" sz="2400" dirty="0" err="1"/>
              <a:t>ptr</a:t>
            </a:r>
            <a:r>
              <a:rPr kumimoji="1" lang="zh-TW" altLang="en-US" sz="2400" dirty="0"/>
              <a:t>所指向的</a:t>
            </a:r>
            <a:r>
              <a:rPr kumimoji="1" lang="en-US" altLang="zh-TW" sz="2400" dirty="0"/>
              <a:t>buffer</a:t>
            </a:r>
          </a:p>
          <a:p>
            <a:r>
              <a:rPr kumimoji="1" lang="zh-TW" altLang="en-US" sz="2400" dirty="0"/>
              <a:t>以</a:t>
            </a:r>
            <a:r>
              <a:rPr kumimoji="1" lang="en-US" altLang="zh-TW" sz="2400" dirty="0" err="1"/>
              <a:t>fwrite</a:t>
            </a:r>
            <a:r>
              <a:rPr kumimoji="1" lang="zh-TW" altLang="en-US" sz="2400" dirty="0"/>
              <a:t>為例，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從</a:t>
            </a:r>
            <a:r>
              <a:rPr kumimoji="1" lang="en-US" altLang="zh-TW" sz="2400" dirty="0" err="1"/>
              <a:t>ptr</a:t>
            </a:r>
            <a:r>
              <a:rPr kumimoji="1" lang="zh-TW" altLang="en-US" sz="2400" dirty="0"/>
              <a:t>所指向的</a:t>
            </a:r>
            <a:r>
              <a:rPr kumimoji="1" lang="en-US" altLang="zh-TW" sz="2400" dirty="0"/>
              <a:t>buffer</a:t>
            </a:r>
            <a:r>
              <a:rPr kumimoji="1" lang="zh-TW" altLang="en-US" sz="2400" dirty="0"/>
              <a:t>的資料，寫出到</a:t>
            </a:r>
            <a:r>
              <a:rPr kumimoji="1" lang="en-US" altLang="zh-TW" sz="2400" dirty="0"/>
              <a:t>stream</a:t>
            </a:r>
            <a:r>
              <a:rPr kumimoji="1" lang="zh-TW" altLang="en-US" sz="2400" dirty="0"/>
              <a:t>。共寫出</a:t>
            </a:r>
            <a:r>
              <a:rPr kumimoji="1" lang="en-US" altLang="zh-TW" sz="2400" dirty="0" err="1"/>
              <a:t>nmemb</a:t>
            </a:r>
            <a:r>
              <a:rPr kumimoji="1" lang="zh-TW" altLang="en-US" sz="2400" dirty="0"/>
              <a:t>筆資料，每筆資料的大小為</a:t>
            </a:r>
            <a:r>
              <a:rPr kumimoji="1" lang="en-US" altLang="zh-TW" sz="2400" dirty="0"/>
              <a:t>size</a:t>
            </a:r>
            <a:r>
              <a:rPr kumimoji="1" lang="zh-TW" altLang="en-US" sz="2400" dirty="0"/>
              <a:t>這麼大</a:t>
            </a:r>
            <a:endParaRPr kumimoji="1" lang="en-US" altLang="zh-TW" sz="2400" dirty="0"/>
          </a:p>
          <a:p>
            <a:r>
              <a:rPr kumimoji="1" lang="en-US" altLang="zh-TW" sz="2400" dirty="0" err="1"/>
              <a:t>fread</a:t>
            </a:r>
            <a:r>
              <a:rPr kumimoji="1" lang="zh-TW" altLang="en-US" sz="2400" dirty="0"/>
              <a:t>及</a:t>
            </a:r>
            <a:r>
              <a:rPr kumimoji="1" lang="en-US" altLang="zh-TW" sz="2400" dirty="0" err="1"/>
              <a:t>fwrite</a:t>
            </a:r>
            <a:r>
              <a:rPr kumimoji="1" lang="zh-TW" altLang="en-US" sz="2400" dirty="0"/>
              <a:t>的回傳值都是「讀取幾筆資料」，不是讀取多少個字元</a:t>
            </a:r>
          </a:p>
        </p:txBody>
      </p:sp>
    </p:spTree>
    <p:extLst>
      <p:ext uri="{BB962C8B-B14F-4D97-AF65-F5344CB8AC3E}">
        <p14:creationId xmlns:p14="http://schemas.microsoft.com/office/powerpoint/2010/main" val="2527304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Errors </a:t>
            </a:r>
            <a:r>
              <a:rPr kumimoji="1" lang="zh-TW" altLang="en-US" dirty="0"/>
              <a:t>及</a:t>
            </a:r>
            <a:r>
              <a:rPr kumimoji="1" lang="en-US" altLang="zh-TW" dirty="0"/>
              <a:t> EOF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feof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ferror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clearerr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(FILE *stream);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以</a:t>
            </a:r>
            <a:r>
              <a:rPr kumimoji="1" lang="en-US" altLang="zh-TW" dirty="0" err="1"/>
              <a:t>fread</a:t>
            </a:r>
            <a:r>
              <a:rPr kumimoji="1" lang="zh-TW" altLang="en-US" dirty="0"/>
              <a:t>為例，不管是發生錯誤或者讀到檔案結尾，回傳值都小於預期（例如小於預設要</a:t>
            </a:r>
            <a:r>
              <a:rPr kumimoji="1" lang="zh-CN" altLang="en-US" dirty="0"/>
              <a:t>讀</a:t>
            </a:r>
            <a:r>
              <a:rPr kumimoji="1" lang="zh-TW" altLang="en-US" dirty="0"/>
              <a:t>的資料量）。那我們要怎樣區分</a:t>
            </a:r>
            <a:r>
              <a:rPr kumimoji="1" lang="en-US" altLang="zh-TW" dirty="0"/>
              <a:t>EOF</a:t>
            </a:r>
            <a:r>
              <a:rPr kumimoji="1" lang="zh-TW" altLang="en-US" dirty="0"/>
              <a:t>和</a:t>
            </a:r>
            <a:r>
              <a:rPr kumimoji="1" lang="en-US" altLang="zh-TW" dirty="0"/>
              <a:t>Error?</a:t>
            </a:r>
          </a:p>
          <a:p>
            <a:r>
              <a:rPr kumimoji="1" lang="en-US" altLang="zh-TW" dirty="0" err="1"/>
              <a:t>feof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ferror</a:t>
            </a:r>
            <a:r>
              <a:rPr kumimoji="1" lang="zh-TW" altLang="en-US" dirty="0"/>
              <a:t>可以分別測出到底是檔案結尾或者是錯誤</a:t>
            </a:r>
            <a:endParaRPr kumimoji="1" lang="en-US" altLang="zh-TW" dirty="0"/>
          </a:p>
          <a:p>
            <a:r>
              <a:rPr kumimoji="1" lang="zh-TW" altLang="en-US" dirty="0"/>
              <a:t>測試完畢以後呼叫 </a:t>
            </a:r>
            <a:r>
              <a:rPr kumimoji="1" lang="en-US" altLang="zh-TW" dirty="0" err="1"/>
              <a:t>clearerr</a:t>
            </a:r>
            <a:r>
              <a:rPr kumimoji="1" lang="zh-TW" altLang="en-US" dirty="0"/>
              <a:t> 清除該「錯誤標示」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5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0A41D5-8066-604A-9C1F-9B11991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介紹伺服器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0B6D8C-834B-5545-881D-942D3D80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連接上以後，輸入</a:t>
            </a:r>
            <a:r>
              <a:rPr kumimoji="1" lang="en-US" altLang="zh-TW" dirty="0"/>
              <a:t>start-coder</a:t>
            </a:r>
            <a:r>
              <a:rPr kumimoji="1" lang="zh-TW" altLang="en-US" dirty="0"/>
              <a:t>後會得到一個網址，再將該網址貼到瀏覽器上，就可以遠端編譯和除錯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這個方法主要適用於在宿舍寫程式，但記憶體不夠多的同學</a:t>
            </a:r>
          </a:p>
        </p:txBody>
      </p:sp>
    </p:spTree>
    <p:extLst>
      <p:ext uri="{BB962C8B-B14F-4D97-AF65-F5344CB8AC3E}">
        <p14:creationId xmlns:p14="http://schemas.microsoft.com/office/powerpoint/2010/main" val="315555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feof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80933" y="0"/>
            <a:ext cx="7636934" cy="6867525"/>
          </a:xfrm>
        </p:spPr>
        <p:txBody>
          <a:bodyPr numCol="1" anchor="ctr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FILE *stream;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buf[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5000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ret;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stream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"./</a:t>
            </a:r>
            <a:r>
              <a:rPr lang="ro-RO" altLang="zh-TW" dirty="0" err="1">
                <a:solidFill>
                  <a:srgbClr val="C41A16"/>
                </a:solidFill>
                <a:latin typeface="Menlo-Regular" charset="0"/>
              </a:rPr>
              <a:t>tmp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"a+"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ret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fread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500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stream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"ret = %d\n"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ret);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ret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fread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500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stream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"ret = %d\n"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ret);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b="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s-IS" altLang="zh-TW" b="1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is-IS" altLang="zh-TW" b="1" dirty="0">
                <a:solidFill>
                  <a:srgbClr val="000000"/>
                </a:solidFill>
                <a:latin typeface="Menlo-Regular" charset="0"/>
              </a:rPr>
              <a:t>(ret!=</a:t>
            </a:r>
            <a:r>
              <a:rPr lang="is-IS" altLang="zh-TW" b="1" dirty="0">
                <a:solidFill>
                  <a:srgbClr val="1C00CF"/>
                </a:solidFill>
                <a:latin typeface="Menlo-Regular" charset="0"/>
              </a:rPr>
              <a:t>500</a:t>
            </a:r>
            <a:r>
              <a:rPr lang="is-IS" altLang="zh-TW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TW" b="1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ferror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(stream))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TW" b="1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b="1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ro-RO" altLang="zh-TW" b="1" dirty="0" err="1">
                <a:solidFill>
                  <a:srgbClr val="C41A16"/>
                </a:solidFill>
                <a:latin typeface="Menlo-Regular" charset="0"/>
              </a:rPr>
              <a:t>error</a:t>
            </a:r>
            <a:r>
              <a:rPr lang="ro-RO" altLang="zh-TW" b="1" dirty="0">
                <a:solidFill>
                  <a:srgbClr val="C41A16"/>
                </a:solidFill>
                <a:latin typeface="Menlo-Regular" charset="0"/>
              </a:rPr>
              <a:t>\n"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TW" b="1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TW" b="1" dirty="0" err="1">
                <a:solidFill>
                  <a:srgbClr val="000000"/>
                </a:solidFill>
                <a:latin typeface="Menlo-Regular" charset="0"/>
              </a:rPr>
              <a:t>feof</a:t>
            </a:r>
            <a:r>
              <a:rPr lang="en-US" altLang="zh-TW" b="1" dirty="0">
                <a:solidFill>
                  <a:srgbClr val="000000"/>
                </a:solidFill>
                <a:latin typeface="Menlo-Regular" charset="0"/>
              </a:rPr>
              <a:t>(stream))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TW" b="1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b="1" dirty="0">
                <a:solidFill>
                  <a:srgbClr val="C41A16"/>
                </a:solidFill>
                <a:latin typeface="Menlo-Regular" charset="0"/>
              </a:rPr>
              <a:t>"EOF\n"</a:t>
            </a:r>
            <a:r>
              <a:rPr lang="ro-RO" altLang="zh-TW" b="1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b="1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60538ADB-ADEC-5C49-A151-AC56D50F6733}"/>
              </a:ext>
            </a:extLst>
          </p:cNvPr>
          <p:cNvSpPr/>
          <p:nvPr/>
        </p:nvSpPr>
        <p:spPr>
          <a:xfrm>
            <a:off x="4193577" y="3573428"/>
            <a:ext cx="1206684" cy="4704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226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stream</a:t>
            </a:r>
            <a:r>
              <a:rPr kumimoji="1" lang="zh-TW" altLang="en-US" dirty="0"/>
              <a:t>雖然比較方便，速度也往往比較快，但是要注意</a:t>
            </a:r>
            <a:r>
              <a:rPr kumimoji="1" lang="en-US" altLang="zh-TW" dirty="0" err="1"/>
              <a:t>glibc</a:t>
            </a:r>
            <a:r>
              <a:rPr kumimoji="1" lang="zh-TW" altLang="en-US" dirty="0"/>
              <a:t>如何管理</a:t>
            </a:r>
            <a:r>
              <a:rPr kumimoji="1" lang="en-US" altLang="zh-TW" dirty="0"/>
              <a:t>buffer</a:t>
            </a:r>
          </a:p>
          <a:p>
            <a:r>
              <a:rPr kumimoji="1" lang="zh-TW" altLang="en-US" dirty="0"/>
              <a:t>較大的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速度比較快，但萬一系統斷電或當機，也要冒比較大的風險</a:t>
            </a:r>
          </a:p>
        </p:txBody>
      </p:sp>
    </p:spTree>
    <p:extLst>
      <p:ext uri="{BB962C8B-B14F-4D97-AF65-F5344CB8AC3E}">
        <p14:creationId xmlns:p14="http://schemas.microsoft.com/office/powerpoint/2010/main" val="1901619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83AC7F-4EC5-B049-ACA8-B29590B8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製造一個系統唯一的暫存檔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7653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tmp</a:t>
            </a:r>
            <a:r>
              <a:rPr kumimoji="1" lang="en-US" altLang="zh-TW" dirty="0"/>
              <a:t> file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tempnam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pfx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tmpfile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tmpnam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*s);</a:t>
            </a:r>
          </a:p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mktemp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*template);</a:t>
            </a:r>
          </a:p>
          <a:p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mkstemps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TW" dirty="0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*template, </a:t>
            </a:r>
            <a:r>
              <a:rPr lang="en-US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charset="0"/>
              </a:rPr>
              <a:t>suffixlen</a:t>
            </a:r>
            <a:r>
              <a:rPr lang="en-US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6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以</a:t>
            </a:r>
            <a:r>
              <a:rPr kumimoji="1" lang="en-US" altLang="zh-TW" dirty="0" err="1"/>
              <a:t>mktemp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為例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mktemp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*template);</a:t>
            </a: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在系統中建立一個「唯一的檔案」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template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的格式為「最後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6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個字母必須是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XXXXXX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（一定要大寫）」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XXXXXX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會被替換成一個「唯一的字串」，確保這個檔案的檔名在系統中是唯一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通常用來製造暫存檔案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15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mktemp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stdlib.h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errno.h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FILE* stream;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tmpStr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[] =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"./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shiwulo_XXXXXX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mktemp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tmpStr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"%s\n"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tmpStr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stream =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fopen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tmpStr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“w+”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);	</a:t>
            </a:r>
            <a:r>
              <a:rPr lang="en-US" altLang="zh-TW" dirty="0">
                <a:solidFill>
                  <a:srgbClr val="007400"/>
                </a:solidFill>
                <a:latin typeface="Menlo-Regular" charset="0"/>
              </a:rPr>
              <a:t>/*</a:t>
            </a:r>
            <a:r>
              <a:rPr lang="zh-TW" altLang="en-US" dirty="0">
                <a:solidFill>
                  <a:srgbClr val="007400"/>
                </a:solidFill>
                <a:latin typeface="Menlo-Regular" charset="0"/>
              </a:rPr>
              <a:t>權限為</a:t>
            </a:r>
            <a:r>
              <a:rPr lang="en-US" altLang="zh-TW" dirty="0">
                <a:solidFill>
                  <a:srgbClr val="007400"/>
                </a:solidFill>
                <a:latin typeface="Menlo-Regular" charset="0"/>
              </a:rPr>
              <a:t>600</a:t>
            </a:r>
            <a:r>
              <a:rPr lang="zh-TW" altLang="en-US" dirty="0">
                <a:solidFill>
                  <a:srgbClr val="007400"/>
                </a:solidFill>
                <a:latin typeface="Menlo-Regular" charset="0"/>
              </a:rPr>
              <a:t>，只有</a:t>
            </a:r>
            <a:r>
              <a:rPr lang="en-US" altLang="zh-TW" dirty="0">
                <a:solidFill>
                  <a:srgbClr val="007400"/>
                </a:solidFill>
                <a:latin typeface="Menlo-Regular" charset="0"/>
              </a:rPr>
              <a:t>owner</a:t>
            </a:r>
            <a:r>
              <a:rPr lang="zh-TW" altLang="en-US" dirty="0">
                <a:solidFill>
                  <a:srgbClr val="007400"/>
                </a:solidFill>
                <a:latin typeface="Menlo-Regular" charset="0"/>
              </a:rPr>
              <a:t>才可以讀寫</a:t>
            </a:r>
            <a:r>
              <a:rPr lang="en-US" altLang="zh-TW" dirty="0">
                <a:solidFill>
                  <a:srgbClr val="007400"/>
                </a:solidFill>
                <a:latin typeface="Menlo-Regular" charset="0"/>
              </a:rPr>
              <a:t>*/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(stream ==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perror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ro-RO" altLang="zh-TW" dirty="0" err="1">
                <a:solidFill>
                  <a:srgbClr val="C41A16"/>
                </a:solidFill>
                <a:latin typeface="Menlo-Regular" charset="0"/>
              </a:rPr>
              <a:t>error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: 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fputs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ro-RO" altLang="zh-TW" dirty="0" err="1">
                <a:solidFill>
                  <a:srgbClr val="C41A16"/>
                </a:solidFill>
                <a:latin typeface="Menlo-Regular" charset="0"/>
              </a:rPr>
              <a:t>hello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\0"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stdout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3442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使用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tmpfile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比較好，因為製造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tempName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後，在還沒打開這個檔案時，有可能另外一隻程式剛好使用同樣的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tempName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做同樣的事情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lvl="1"/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這種情況很少見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lvl="1"/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萬一發生這種情況，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bug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很難抓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FILE *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tmpfile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可以一次搞定製造檔名和開檔案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lvl="1"/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39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kumimoji="1" lang="zh-TW" altLang="en-US">
                <a:solidFill>
                  <a:schemeClr val="bg1"/>
                </a:solidFill>
              </a:rPr>
              <a:t>俺的建議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tx1"/>
                </a:solidFill>
              </a:rPr>
              <a:t>使用左邊列出來的這些函數，他們都將：產生檔名、開啟檔案，合而為一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zh-TW" altLang="en-US" sz="2400" dirty="0">
                <a:solidFill>
                  <a:schemeClr val="tx1"/>
                </a:solidFill>
              </a:rPr>
              <a:t>這些類似的函數，請自學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76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自行學習寬字元的處理方式</a:t>
            </a:r>
            <a:endParaRPr kumimoji="1" lang="en-US" altLang="zh-TW" dirty="0"/>
          </a:p>
          <a:p>
            <a:r>
              <a:rPr kumimoji="1" lang="zh-TW" altLang="en-US" dirty="0"/>
              <a:t>了解</a:t>
            </a:r>
            <a:r>
              <a:rPr kumimoji="1" lang="en-US" altLang="zh-TW" dirty="0"/>
              <a:t>FILE*</a:t>
            </a:r>
            <a:r>
              <a:rPr kumimoji="1" lang="zh-TW" altLang="en-US" dirty="0"/>
              <a:t> 是具備</a:t>
            </a:r>
            <a:r>
              <a:rPr kumimoji="1" lang="en-US" altLang="zh-TW" dirty="0"/>
              <a:t>buffer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no buffer</a:t>
            </a:r>
          </a:p>
          <a:p>
            <a:pPr lvl="1"/>
            <a:r>
              <a:rPr kumimoji="1" lang="en-US" altLang="zh-TW" dirty="0"/>
              <a:t>line buffer</a:t>
            </a:r>
          </a:p>
          <a:p>
            <a:pPr lvl="1"/>
            <a:r>
              <a:rPr kumimoji="1" lang="en-US" altLang="zh-TW" dirty="0"/>
              <a:t>fully buffer</a:t>
            </a:r>
          </a:p>
          <a:p>
            <a:pPr lvl="1"/>
            <a:r>
              <a:rPr kumimoji="1" lang="zh-CN" altLang="en-US" dirty="0"/>
              <a:t>通常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越大，效率（每秒寫出的量）越高，但延遲（</a:t>
            </a:r>
            <a:r>
              <a:rPr kumimoji="1" lang="en-US" altLang="zh-CN" dirty="0"/>
              <a:t>latency</a:t>
            </a:r>
            <a:r>
              <a:rPr kumimoji="1" lang="zh-CN" altLang="en-US" dirty="0"/>
              <a:t>）往往也越長</a:t>
            </a:r>
            <a:endParaRPr kumimoji="1" lang="en-US" altLang="zh-TW" dirty="0"/>
          </a:p>
          <a:p>
            <a:r>
              <a:rPr kumimoji="1" lang="zh-TW" altLang="en-US" dirty="0"/>
              <a:t>了解怎樣在系統內產生</a:t>
            </a:r>
            <a:r>
              <a:rPr kumimoji="1" lang="en-US" altLang="zh-TW" dirty="0"/>
              <a:t>temp file</a:t>
            </a:r>
            <a:r>
              <a:rPr kumimoji="1" lang="zh-TW" altLang="en-US" dirty="0"/>
              <a:t>，了解最好將「產生檔名、製造檔案」合併在一起。</a:t>
            </a:r>
          </a:p>
        </p:txBody>
      </p:sp>
    </p:spTree>
    <p:extLst>
      <p:ext uri="{BB962C8B-B14F-4D97-AF65-F5344CB8AC3E}">
        <p14:creationId xmlns:p14="http://schemas.microsoft.com/office/powerpoint/2010/main" val="4256132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寫一隻程式</a:t>
            </a:r>
            <a:r>
              <a:rPr kumimoji="1" lang="en-US" altLang="zh-TW" dirty="0" err="1"/>
              <a:t>acp</a:t>
            </a:r>
            <a:r>
              <a:rPr kumimoji="1" lang="zh-TW" altLang="en-US" dirty="0"/>
              <a:t>，他在複製檔案的時候會先製造一個</a:t>
            </a:r>
            <a:r>
              <a:rPr kumimoji="1" lang="en-US" altLang="zh-TW" dirty="0" err="1"/>
              <a:t>tmpFile</a:t>
            </a:r>
            <a:r>
              <a:rPr kumimoji="1" lang="zh-TW" altLang="en-US" dirty="0"/>
              <a:t>，等到檔案複製結束，再用</a:t>
            </a:r>
            <a:r>
              <a:rPr kumimoji="1" lang="en-US" altLang="zh-TW" dirty="0"/>
              <a:t>move</a:t>
            </a:r>
            <a:r>
              <a:rPr kumimoji="1" lang="zh-TW" altLang="en-US" dirty="0"/>
              <a:t>的方式，將檔案移動到指定的位置，並給予指定的檔案</a:t>
            </a:r>
            <a:endParaRPr kumimoji="1" lang="en-US" altLang="zh-TW" dirty="0"/>
          </a:p>
          <a:p>
            <a:r>
              <a:rPr kumimoji="1" lang="zh-TW" altLang="en-US" dirty="0"/>
              <a:t>範例：</a:t>
            </a:r>
            <a:r>
              <a:rPr kumimoji="1" lang="en-US" altLang="zh-TW" dirty="0" err="1"/>
              <a:t>acp</a:t>
            </a:r>
            <a:r>
              <a:rPr kumimoji="1" lang="en-US" altLang="zh-TW" dirty="0"/>
              <a:t> file1 file2</a:t>
            </a:r>
            <a:r>
              <a:rPr kumimoji="1" lang="zh-TW" altLang="en-US" dirty="0"/>
              <a:t>，將</a:t>
            </a:r>
            <a:r>
              <a:rPr kumimoji="1" lang="en-US" altLang="zh-TW" dirty="0"/>
              <a:t>file1</a:t>
            </a:r>
            <a:r>
              <a:rPr kumimoji="1" lang="zh-TW" altLang="en-US" dirty="0"/>
              <a:t>複製到</a:t>
            </a:r>
            <a:r>
              <a:rPr kumimoji="1" lang="en-US" altLang="zh-TW" dirty="0"/>
              <a:t>file2</a:t>
            </a:r>
            <a:r>
              <a:rPr kumimoji="1" lang="zh-TW" altLang="en-US" dirty="0"/>
              <a:t>，但是複製的過程先產生暫存檔案，等複製結束，再將暫存檔案</a:t>
            </a:r>
            <a:r>
              <a:rPr kumimoji="1" lang="en-US" altLang="zh-TW" dirty="0"/>
              <a:t>move</a:t>
            </a:r>
            <a:r>
              <a:rPr kumimoji="1" lang="zh-TW" altLang="en-US" dirty="0"/>
              <a:t>到</a:t>
            </a:r>
            <a:r>
              <a:rPr kumimoji="1" lang="en-US" altLang="zh-TW" dirty="0"/>
              <a:t>file2</a:t>
            </a:r>
            <a:r>
              <a:rPr kumimoji="1" lang="zh-TW" altLang="en-US" dirty="0"/>
              <a:t>的位置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502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8A3F6-6B87-4246-BCCF-C92EB7A6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介紹伺服器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1F61B-71F3-8B4F-89F8-F7EFF0E9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主機上比較特別的軟體：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gcc</a:t>
            </a:r>
            <a:r>
              <a:rPr kumimoji="1" lang="zh-TW" altLang="en-US" dirty="0"/>
              <a:t>、</a:t>
            </a:r>
            <a:r>
              <a:rPr kumimoji="1" lang="en-US" altLang="zh-TW" dirty="0"/>
              <a:t>g++</a:t>
            </a:r>
            <a:r>
              <a:rPr kumimoji="1" lang="zh-TW" altLang="en-US" dirty="0"/>
              <a:t>、</a:t>
            </a:r>
            <a:r>
              <a:rPr kumimoji="1" lang="en-US" altLang="zh-TW" dirty="0"/>
              <a:t>make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Space vim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gdb+gef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bpytop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檔案系統：「</a:t>
            </a:r>
            <a:r>
              <a:rPr kumimoji="1" lang="en-US" altLang="zh-TW" dirty="0"/>
              <a:t>/home/sp2021</a:t>
            </a:r>
            <a:r>
              <a:rPr kumimoji="1" lang="zh-TW" altLang="en-US" dirty="0"/>
              <a:t>」使用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btrfs</a:t>
            </a:r>
            <a:r>
              <a:rPr kumimoji="1" lang="zh-TW" altLang="en-US" dirty="0"/>
              <a:t>，「</a:t>
            </a:r>
            <a:r>
              <a:rPr kumimoji="1" lang="en-US" altLang="zh-TW" dirty="0"/>
              <a:t>/</a:t>
            </a:r>
            <a:r>
              <a:rPr kumimoji="1" lang="zh-TW" altLang="en-US" dirty="0"/>
              <a:t>」使用</a:t>
            </a:r>
            <a:r>
              <a:rPr kumimoji="1" lang="en-US" altLang="zh-TW" dirty="0"/>
              <a:t> ext4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451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7E364-7B26-434D-90A1-A8CEEEBF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章節內容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A3E94A-56C4-D947-A8C1-23D6C6E9D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開檔、寫檔、讀檔、關檔、與磁碟（</a:t>
            </a:r>
            <a:r>
              <a:rPr kumimoji="1" lang="en-US" altLang="zh-TW" dirty="0"/>
              <a:t>I/O</a:t>
            </a:r>
            <a:r>
              <a:rPr kumimoji="1" lang="zh-TW" altLang="en-US" dirty="0"/>
              <a:t>）同步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上一章節介紹的全部都是</a:t>
            </a:r>
            <a:r>
              <a:rPr kumimoji="1" lang="en-US" altLang="zh-TW" dirty="0"/>
              <a:t>Linux kernel</a:t>
            </a:r>
            <a:r>
              <a:rPr kumimoji="1" lang="zh-TW" altLang="en-US" dirty="0"/>
              <a:t>提供的功能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Buffer</a:t>
            </a:r>
            <a:r>
              <a:rPr kumimoji="1" lang="zh-TW" altLang="en-US" dirty="0"/>
              <a:t>的控制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為什麼要有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？Ｃ函數庫的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如何控制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製造系統中唯一的檔案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通常用於製造唯一的暫存檔案，如：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tmp</a:t>
            </a:r>
            <a:r>
              <a:rPr kumimoji="1" lang="en-US" altLang="zh-TW" dirty="0"/>
              <a:t>/shiwulo_737r45</a:t>
            </a:r>
            <a:r>
              <a:rPr kumimoji="1" lang="zh-TW" altLang="en-US" dirty="0"/>
              <a:t>。強烈建議使用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同時產生檔案名稱和建立檔案</a:t>
            </a:r>
            <a:r>
              <a:rPr kumimoji="1" lang="en-US" altLang="zh-TW" dirty="0"/>
              <a:t>』</a:t>
            </a:r>
            <a:r>
              <a:rPr kumimoji="1" lang="zh-TW" altLang="en-US" dirty="0"/>
              <a:t>的函數，如：</a:t>
            </a:r>
            <a:r>
              <a:rPr kumimoji="1" lang="en" altLang="zh-TW" dirty="0"/>
              <a:t> </a:t>
            </a:r>
            <a:r>
              <a:rPr kumimoji="1" lang="en" altLang="zh-TW" dirty="0" err="1"/>
              <a:t>mkstemp</a:t>
            </a:r>
            <a:r>
              <a:rPr kumimoji="1" lang="en" altLang="zh-TW" dirty="0"/>
              <a:t>()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251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4B767-D78B-7547-BC4F-8770A702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為什麼要重新介紹開檔案、讀檔案</a:t>
            </a:r>
            <a:r>
              <a:rPr kumimoji="1" lang="en-US" altLang="zh-TW" dirty="0"/>
              <a:t>…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25FB2-459F-5D44-9546-1319D6F01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在上一個章節中介紹的函數都是由</a:t>
            </a:r>
            <a:r>
              <a:rPr kumimoji="1" lang="en-US" altLang="zh-TW" dirty="0"/>
              <a:t>Linux kernel</a:t>
            </a:r>
            <a:r>
              <a:rPr kumimoji="1" lang="zh-TW" altLang="en-US" dirty="0"/>
              <a:t>提供的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Linux kernel</a:t>
            </a:r>
            <a:r>
              <a:rPr kumimoji="1" lang="zh-TW" altLang="en-US" dirty="0"/>
              <a:t>是</a:t>
            </a:r>
            <a:r>
              <a:rPr kumimoji="1" lang="en-US" altLang="zh-TW" dirty="0"/>
              <a:t>GNU/Linux</a:t>
            </a:r>
            <a:r>
              <a:rPr kumimoji="1" lang="zh-TW" altLang="en-US" dirty="0"/>
              <a:t>的核心部分，只有這部分可以任意存取硬體。例如：無法存取硬碟，只能透過核心存取檔案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UNIX</a:t>
            </a:r>
            <a:r>
              <a:rPr kumimoji="1" lang="zh-TW" altLang="en-US" dirty="0"/>
              <a:t>系列的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、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close</a:t>
            </a:r>
            <a:r>
              <a:rPr kumimoji="1" lang="zh-TW" altLang="en-US" dirty="0"/>
              <a:t>等，也都是由</a:t>
            </a:r>
            <a:r>
              <a:rPr kumimoji="1" lang="en-US" altLang="zh-TW" dirty="0"/>
              <a:t>OS kernel</a:t>
            </a:r>
            <a:r>
              <a:rPr kumimoji="1" lang="zh-TW" altLang="en-US" dirty="0"/>
              <a:t>提供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對</a:t>
            </a:r>
            <a:r>
              <a:rPr kumimoji="1" lang="en-US" altLang="zh-TW" dirty="0"/>
              <a:t>micro-kernel</a:t>
            </a:r>
            <a:r>
              <a:rPr kumimoji="1" lang="zh-TW" altLang="en-US" dirty="0"/>
              <a:t>而言，</a:t>
            </a:r>
            <a:r>
              <a:rPr kumimoji="1" lang="en-US" altLang="zh-TW" dirty="0"/>
              <a:t> open</a:t>
            </a:r>
            <a:r>
              <a:rPr kumimoji="1" lang="zh-TW" altLang="en-US" dirty="0"/>
              <a:t>、</a:t>
            </a:r>
            <a:r>
              <a:rPr kumimoji="1" lang="en-US" altLang="zh-TW" dirty="0"/>
              <a:t>read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close</a:t>
            </a:r>
            <a:r>
              <a:rPr kumimoji="1" lang="zh-TW" altLang="en-US" dirty="0"/>
              <a:t>等，由</a:t>
            </a:r>
            <a:r>
              <a:rPr kumimoji="1" lang="en-US" altLang="zh-TW" dirty="0"/>
              <a:t>daemon</a:t>
            </a:r>
            <a:r>
              <a:rPr kumimoji="1" lang="zh-TW" altLang="en-US" dirty="0"/>
              <a:t>提供，下學期</a:t>
            </a:r>
            <a:r>
              <a:rPr kumimoji="1" lang="en-US" altLang="zh-TW" dirty="0"/>
              <a:t>OS</a:t>
            </a:r>
            <a:r>
              <a:rPr kumimoji="1" lang="zh-TW" altLang="en-US" dirty="0"/>
              <a:t>課介紹</a:t>
            </a:r>
            <a:endParaRPr kumimoji="1" lang="en-US" altLang="zh-TW" dirty="0"/>
          </a:p>
          <a:p>
            <a:r>
              <a:rPr kumimoji="1" lang="zh-TW" altLang="en-US" dirty="0"/>
              <a:t>透過Ｃ函數庫的封裝，讓讀寫檔案變得更加容易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例如：好用的</a:t>
            </a:r>
            <a:r>
              <a:rPr kumimoji="1" lang="en-US" altLang="zh-TW" dirty="0" err="1"/>
              <a:t>printf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6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44CD4-179F-0B4F-94BF-C7D892D7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為什麼要有</a:t>
            </a:r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A14C8-DF85-1341-90CF-961A28012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為了效率。通常批次處理比一連串小筆資料要來得有效率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實現軟體的「獨立性」。經資料交付給另一個軟體，此交付就是從</a:t>
            </a:r>
            <a:r>
              <a:rPr kumimoji="1" lang="en-US" altLang="zh-TW" dirty="0"/>
              <a:t>source APP</a:t>
            </a:r>
            <a:r>
              <a:rPr kumimoji="1" lang="zh-TW" altLang="en-US" dirty="0"/>
              <a:t>的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複製到</a:t>
            </a:r>
            <a:r>
              <a:rPr kumimoji="1" lang="en-US" altLang="zh-TW" dirty="0"/>
              <a:t> target APP</a:t>
            </a:r>
            <a:r>
              <a:rPr kumimoji="1" lang="zh-TW" altLang="en-US" dirty="0"/>
              <a:t>的</a:t>
            </a:r>
            <a:r>
              <a:rPr kumimoji="1" lang="en-US" altLang="zh-TW" dirty="0"/>
              <a:t>buffer</a:t>
            </a:r>
            <a:r>
              <a:rPr kumimoji="1" lang="zh-TW" altLang="en-US" dirty="0"/>
              <a:t>。例如：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，只將資料複製到核心記憶體，該</a:t>
            </a:r>
            <a:r>
              <a:rPr kumimoji="1" lang="en-US" altLang="zh-TW" dirty="0"/>
              <a:t>write</a:t>
            </a:r>
            <a:r>
              <a:rPr kumimoji="1" lang="zh-TW" altLang="en-US" dirty="0"/>
              <a:t>就 </a:t>
            </a:r>
            <a:r>
              <a:rPr kumimoji="1" lang="en-US" altLang="zh-TW" dirty="0"/>
              <a:t>return</a:t>
            </a:r>
            <a:r>
              <a:rPr kumimoji="1" lang="zh-TW" altLang="en-US" dirty="0"/>
              <a:t> 了。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格式不相容。例如</a:t>
            </a:r>
            <a:r>
              <a:rPr kumimoji="1" lang="en-US" altLang="zh-TW" dirty="0"/>
              <a:t>ftp</a:t>
            </a:r>
            <a:r>
              <a:rPr kumimoji="1" lang="zh-TW" altLang="en-US" dirty="0"/>
              <a:t>可以傳送任意大小的檔案，但</a:t>
            </a:r>
            <a:r>
              <a:rPr kumimoji="1" lang="en-US" altLang="zh-TW" dirty="0"/>
              <a:t>TCP/IP</a:t>
            </a:r>
            <a:r>
              <a:rPr kumimoji="1" lang="zh-TW" altLang="en-US" dirty="0"/>
              <a:t>的一個網路封包約為</a:t>
            </a:r>
            <a:r>
              <a:rPr kumimoji="1" lang="en-US" altLang="zh-TW" dirty="0"/>
              <a:t>1.5KB</a:t>
            </a:r>
            <a:r>
              <a:rPr kumimoji="1" lang="zh-TW" altLang="en-US" dirty="0"/>
              <a:t>，並且還需要在每個網路封包上加入</a:t>
            </a:r>
            <a:r>
              <a:rPr kumimoji="1" lang="en-US" altLang="zh-TW" dirty="0"/>
              <a:t>meta data</a:t>
            </a:r>
            <a:r>
              <a:rPr kumimoji="1" lang="zh-TW" altLang="en-US" dirty="0"/>
              <a:t>，如</a:t>
            </a:r>
            <a:r>
              <a:rPr kumimoji="1" lang="en-US" altLang="zh-TW" dirty="0"/>
              <a:t>TCP</a:t>
            </a:r>
            <a:r>
              <a:rPr kumimoji="1" lang="zh-TW" altLang="en-US" dirty="0"/>
              <a:t>的表頭</a:t>
            </a:r>
          </a:p>
        </p:txBody>
      </p:sp>
    </p:spTree>
    <p:extLst>
      <p:ext uri="{BB962C8B-B14F-4D97-AF65-F5344CB8AC3E}">
        <p14:creationId xmlns:p14="http://schemas.microsoft.com/office/powerpoint/2010/main" val="278249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65779-C100-F745-8105-CDA4D574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軟體堆疊與</a:t>
            </a:r>
            <a:r>
              <a:rPr kumimoji="1" lang="en-US" altLang="zh-TW" dirty="0"/>
              <a:t>buffer</a:t>
            </a:r>
            <a:endParaRPr kumimoji="1" lang="zh-TW" altLang="en-US" dirty="0"/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7AFF1573-4033-3343-9E78-5586AFB9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70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如右圖所示，除了應用程式具有</a:t>
            </a:r>
            <a:r>
              <a:rPr lang="en-US" altLang="zh-TW" dirty="0"/>
              <a:t>buffer</a:t>
            </a:r>
            <a:r>
              <a:rPr lang="zh-TW" altLang="en-US" dirty="0"/>
              <a:t>以外，Ｃ函數庫、</a:t>
            </a:r>
            <a:r>
              <a:rPr lang="en-US" altLang="zh-TW" dirty="0"/>
              <a:t>Linux kernel</a:t>
            </a:r>
            <a:r>
              <a:rPr lang="zh-TW" altLang="en-US" dirty="0"/>
              <a:t>、硬碟都有</a:t>
            </a:r>
            <a:r>
              <a:rPr lang="en-US" altLang="zh-TW" dirty="0"/>
              <a:t>buffer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每一個</a:t>
            </a:r>
            <a:r>
              <a:rPr lang="en-US" altLang="zh-TW" dirty="0"/>
              <a:t>buffer</a:t>
            </a:r>
            <a:r>
              <a:rPr lang="zh-TW" altLang="en-US" dirty="0"/>
              <a:t>的管理機制不一樣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0853FC-9C63-4449-B87B-D280B152062A}"/>
              </a:ext>
            </a:extLst>
          </p:cNvPr>
          <p:cNvSpPr/>
          <p:nvPr/>
        </p:nvSpPr>
        <p:spPr>
          <a:xfrm>
            <a:off x="0" y="616970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圖片來源</a:t>
            </a:r>
            <a:endParaRPr lang="en-US" altLang="zh-TW" dirty="0"/>
          </a:p>
          <a:p>
            <a:r>
              <a:rPr lang="zh-TW" altLang="en-US" dirty="0"/>
              <a:t>https://openclipart.org/image/800px/285020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07A925F-F9EA-584D-BB4C-24DE1BD1DA22}"/>
              </a:ext>
            </a:extLst>
          </p:cNvPr>
          <p:cNvGrpSpPr/>
          <p:nvPr/>
        </p:nvGrpSpPr>
        <p:grpSpPr>
          <a:xfrm>
            <a:off x="5761462" y="1489966"/>
            <a:ext cx="6119140" cy="5125911"/>
            <a:chOff x="5761462" y="1489966"/>
            <a:chExt cx="6119140" cy="51259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0F5914F-28E2-8742-9585-86722A81B4AA}"/>
                </a:ext>
              </a:extLst>
            </p:cNvPr>
            <p:cNvGrpSpPr/>
            <p:nvPr/>
          </p:nvGrpSpPr>
          <p:grpSpPr>
            <a:xfrm>
              <a:off x="5761462" y="1489966"/>
              <a:ext cx="5843241" cy="4580594"/>
              <a:chOff x="3044282" y="1411907"/>
              <a:chExt cx="5843241" cy="458059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25E1E0-4AF8-DA41-B4E5-9E3A6DC27282}"/>
                  </a:ext>
                </a:extLst>
              </p:cNvPr>
              <p:cNvSpPr/>
              <p:nvPr/>
            </p:nvSpPr>
            <p:spPr>
              <a:xfrm>
                <a:off x="3044284" y="1411907"/>
                <a:ext cx="584323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APP</a:t>
                </a:r>
                <a:endParaRPr kumimoji="1" lang="zh-TW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734356F-B09B-7047-B31E-26303DAA6E0C}"/>
                  </a:ext>
                </a:extLst>
              </p:cNvPr>
              <p:cNvSpPr/>
              <p:nvPr/>
            </p:nvSpPr>
            <p:spPr>
              <a:xfrm>
                <a:off x="3044284" y="2727751"/>
                <a:ext cx="3378819" cy="1315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49CFE6-702B-B14A-A521-A45704E0C80F}"/>
                  </a:ext>
                </a:extLst>
              </p:cNvPr>
              <p:cNvSpPr/>
              <p:nvPr/>
            </p:nvSpPr>
            <p:spPr>
              <a:xfrm>
                <a:off x="6423103" y="2727751"/>
                <a:ext cx="2464420" cy="131584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/>
                  <a:t>Ｃ函數庫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F468F32-B1FB-3F46-9CEF-F6477DEEA63C}"/>
                  </a:ext>
                </a:extLst>
              </p:cNvPr>
              <p:cNvSpPr/>
              <p:nvPr/>
            </p:nvSpPr>
            <p:spPr>
              <a:xfrm>
                <a:off x="3044283" y="4043595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Linux kernel</a:t>
                </a:r>
                <a:endParaRPr kumimoji="1" lang="zh-TW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5F5C0C-E2D4-1547-ADB3-97ED7A2EE7FB}"/>
                  </a:ext>
                </a:extLst>
              </p:cNvPr>
              <p:cNvSpPr/>
              <p:nvPr/>
            </p:nvSpPr>
            <p:spPr>
              <a:xfrm>
                <a:off x="3044282" y="5018048"/>
                <a:ext cx="5843239" cy="97445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zh-TW" dirty="0"/>
                  <a:t>Device</a:t>
                </a:r>
                <a:endParaRPr kumimoji="1" lang="zh-TW" altLang="en-US" dirty="0"/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9E5B14B-8B7B-E744-B745-BABBC583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9748571" y="5140387"/>
              <a:ext cx="1247843" cy="170313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6AA7677-9F43-864D-8153-22969F55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4065" y="242054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8DF49C3-69A7-594E-9844-F74199F3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3120912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107AADA-97F8-2E46-BA8B-B4970754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4140566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7B7A758-A108-694E-BFF9-93AE9BFF9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491" y="5179133"/>
              <a:ext cx="968111" cy="9366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1098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3298</Words>
  <Application>Microsoft Macintosh PowerPoint</Application>
  <PresentationFormat>寬螢幕</PresentationFormat>
  <Paragraphs>372</Paragraphs>
  <Slides>49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Microsoft YaHei</vt:lpstr>
      <vt:lpstr>Microsoft YaHei Light</vt:lpstr>
      <vt:lpstr>Arial</vt:lpstr>
      <vt:lpstr>Consolas</vt:lpstr>
      <vt:lpstr>Menlo</vt:lpstr>
      <vt:lpstr>Menlo-Regular</vt:lpstr>
      <vt:lpstr>Office 佈景主題</vt:lpstr>
      <vt:lpstr>Ｃ標準輸出入函數庫 與 作業系統</vt:lpstr>
      <vt:lpstr>本週的規劃</vt:lpstr>
      <vt:lpstr>介紹伺服器</vt:lpstr>
      <vt:lpstr>介紹伺服器</vt:lpstr>
      <vt:lpstr>介紹伺服器</vt:lpstr>
      <vt:lpstr>章節內容</vt:lpstr>
      <vt:lpstr>為什麼要重新介紹開檔案、讀檔案…？</vt:lpstr>
      <vt:lpstr>為什麼要有buffer</vt:lpstr>
      <vt:lpstr>軟體堆疊與buffer</vt:lpstr>
      <vt:lpstr>軟體堆疊與buffer</vt:lpstr>
      <vt:lpstr>軟體堆疊與buffer</vt:lpstr>
      <vt:lpstr>寫程式試試看</vt:lpstr>
      <vt:lpstr>Buffer好嗎？</vt:lpstr>
      <vt:lpstr>Win10上隨身碟的行為</vt:lpstr>
      <vt:lpstr>PowerPoint 簡報</vt:lpstr>
      <vt:lpstr>開啟檔案、讀寫檔案</vt:lpstr>
      <vt:lpstr>fopen()</vt:lpstr>
      <vt:lpstr>fopen()</vt:lpstr>
      <vt:lpstr>fopen的mode參數</vt:lpstr>
      <vt:lpstr>Glibc對fopen的擴充</vt:lpstr>
      <vt:lpstr>stdin、stdout、stderr</vt:lpstr>
      <vt:lpstr>自學：fileno</vt:lpstr>
      <vt:lpstr>fprintf</vt:lpstr>
      <vt:lpstr>Example: fprintf &amp; mode</vt:lpstr>
      <vt:lpstr>執行結果</vt:lpstr>
      <vt:lpstr>檔案位置（position）</vt:lpstr>
      <vt:lpstr>練習，append+fseek</vt:lpstr>
      <vt:lpstr>append+fseek</vt:lpstr>
      <vt:lpstr>結果</vt:lpstr>
      <vt:lpstr>buffer</vt:lpstr>
      <vt:lpstr>C函數庫的buffer</vt:lpstr>
      <vt:lpstr>設定buffer的大小</vt:lpstr>
      <vt:lpstr>以setvbuf為例</vt:lpstr>
      <vt:lpstr>setvbuf</vt:lpstr>
      <vt:lpstr>結果</vt:lpstr>
      <vt:lpstr>結果</vt:lpstr>
      <vt:lpstr>讀寫檔案，及  檔案結尾</vt:lpstr>
      <vt:lpstr>讀寫檔案</vt:lpstr>
      <vt:lpstr>Errors 及 EOF</vt:lpstr>
      <vt:lpstr>feof</vt:lpstr>
      <vt:lpstr>小結</vt:lpstr>
      <vt:lpstr>製造一個系統唯一的暫存檔</vt:lpstr>
      <vt:lpstr>tmp file</vt:lpstr>
      <vt:lpstr>以mktemp為例</vt:lpstr>
      <vt:lpstr>mktemp</vt:lpstr>
      <vt:lpstr>建議</vt:lpstr>
      <vt:lpstr>俺的建議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33</cp:revision>
  <dcterms:created xsi:type="dcterms:W3CDTF">2019-01-31T14:35:51Z</dcterms:created>
  <dcterms:modified xsi:type="dcterms:W3CDTF">2021-03-24T05:52:53Z</dcterms:modified>
</cp:coreProperties>
</file>